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67" r:id="rId3"/>
    <p:sldId id="2666" r:id="rId4"/>
    <p:sldId id="2670" r:id="rId5"/>
    <p:sldId id="2669" r:id="rId6"/>
    <p:sldId id="2668" r:id="rId7"/>
    <p:sldId id="2612" r:id="rId8"/>
    <p:sldId id="289" r:id="rId9"/>
    <p:sldId id="2658" r:id="rId10"/>
    <p:sldId id="2620" r:id="rId11"/>
    <p:sldId id="2629" r:id="rId12"/>
    <p:sldId id="2659" r:id="rId13"/>
    <p:sldId id="290" r:id="rId14"/>
    <p:sldId id="2660" r:id="rId15"/>
    <p:sldId id="2551" r:id="rId16"/>
    <p:sldId id="2634" r:id="rId17"/>
    <p:sldId id="2646" r:id="rId18"/>
    <p:sldId id="2661" r:id="rId19"/>
    <p:sldId id="2662" r:id="rId20"/>
    <p:sldId id="2663" r:id="rId21"/>
    <p:sldId id="2664" r:id="rId22"/>
    <p:sldId id="2671"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3" autoAdjust="0"/>
    <p:restoredTop sz="95808"/>
  </p:normalViewPr>
  <p:slideViewPr>
    <p:cSldViewPr snapToGrid="0">
      <p:cViewPr varScale="1">
        <p:scale>
          <a:sx n="108" d="100"/>
          <a:sy n="108" d="100"/>
        </p:scale>
        <p:origin x="3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30531-90EF-48B8-A0B5-BCBA91A929DE}" type="datetimeFigureOut">
              <a:rPr lang="es-ES" smtClean="0"/>
              <a:t>26/4/23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4A02B-8FD8-4DAD-ACB6-381232B02E0D}" type="slidenum">
              <a:rPr lang="es-ES" smtClean="0"/>
              <a:t>‹#›</a:t>
            </a:fld>
            <a:endParaRPr lang="es-ES"/>
          </a:p>
        </p:txBody>
      </p:sp>
    </p:spTree>
    <p:extLst>
      <p:ext uri="{BB962C8B-B14F-4D97-AF65-F5344CB8AC3E}">
        <p14:creationId xmlns:p14="http://schemas.microsoft.com/office/powerpoint/2010/main" val="90328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Oko" TargetMode="External"/><Relationship Id="rId13" Type="http://schemas.openxmlformats.org/officeDocument/2006/relationships/hyperlink" Target="https://en.wikipedia.org/wiki/Second_strike" TargetMode="External"/><Relationship Id="rId18" Type="http://schemas.openxmlformats.org/officeDocument/2006/relationships/hyperlink" Target="https://en.wikipedia.org/wiki/Stanislav_Petrov#cite_note-6" TargetMode="External"/><Relationship Id="rId3" Type="http://schemas.openxmlformats.org/officeDocument/2006/relationships/hyperlink" Target="https://en.wikipedia.org/wiki/Lieutenant_colonel" TargetMode="External"/><Relationship Id="rId7" Type="http://schemas.openxmlformats.org/officeDocument/2006/relationships/hyperlink" Target="https://en.wikipedia.org/wiki/Korean_Air_Lines_Flight_007" TargetMode="External"/><Relationship Id="rId12" Type="http://schemas.openxmlformats.org/officeDocument/2006/relationships/hyperlink" Target="https://en.wikipedia.org/wiki/Stanislav_Petrov#cite_note-BBC2013-3" TargetMode="External"/><Relationship Id="rId17" Type="http://schemas.openxmlformats.org/officeDocument/2006/relationships/hyperlink" Target="https://en.wikipedia.org/wiki/Stanislav_Petrov#cite_note-5" TargetMode="External"/><Relationship Id="rId2" Type="http://schemas.openxmlformats.org/officeDocument/2006/relationships/slide" Target="../slides/slide4.xml"/><Relationship Id="rId16" Type="http://schemas.openxmlformats.org/officeDocument/2006/relationships/hyperlink" Target="https://en.wikipedia.org/wiki/Stanislav_Petrov#cite_note-4" TargetMode="External"/><Relationship Id="rId1" Type="http://schemas.openxmlformats.org/officeDocument/2006/relationships/notesMaster" Target="../notesMasters/notesMaster1.xml"/><Relationship Id="rId6" Type="http://schemas.openxmlformats.org/officeDocument/2006/relationships/hyperlink" Target="https://en.wikipedia.org/wiki/Stanislav_Petrov#cite_note-1" TargetMode="External"/><Relationship Id="rId11" Type="http://schemas.openxmlformats.org/officeDocument/2006/relationships/hyperlink" Target="https://en.wikipedia.org/wiki/Stanislav_Petrov#cite_note-AWC-2" TargetMode="External"/><Relationship Id="rId5" Type="http://schemas.openxmlformats.org/officeDocument/2006/relationships/hyperlink" Target="https://en.wikipedia.org/wiki/1983_Soviet_nuclear_false_alarm_incident" TargetMode="External"/><Relationship Id="rId15" Type="http://schemas.openxmlformats.org/officeDocument/2006/relationships/hyperlink" Target="https://en.wikipedia.org/wiki/Nuclear_warfare" TargetMode="External"/><Relationship Id="rId10" Type="http://schemas.openxmlformats.org/officeDocument/2006/relationships/hyperlink" Target="https://en.wikipedia.org/wiki/False_alarm" TargetMode="External"/><Relationship Id="rId4" Type="http://schemas.openxmlformats.org/officeDocument/2006/relationships/hyperlink" Target="https://en.wikipedia.org/wiki/Soviet_Air_Defence_Forces" TargetMode="External"/><Relationship Id="rId9" Type="http://schemas.openxmlformats.org/officeDocument/2006/relationships/hyperlink" Target="https://en.wikipedia.org/wiki/United_States" TargetMode="External"/><Relationship Id="rId14" Type="http://schemas.openxmlformats.org/officeDocument/2006/relationships/hyperlink" Target="https://en.wikipedia.org/wiki/NAT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0654A02B-8FD8-4DAD-ACB6-381232B02E0D}" type="slidenum">
              <a:rPr lang="es-ES" smtClean="0"/>
              <a:t>3</a:t>
            </a:fld>
            <a:endParaRPr lang="es-ES"/>
          </a:p>
        </p:txBody>
      </p:sp>
    </p:spTree>
    <p:extLst>
      <p:ext uri="{BB962C8B-B14F-4D97-AF65-F5344CB8AC3E}">
        <p14:creationId xmlns:p14="http://schemas.microsoft.com/office/powerpoint/2010/main" val="201550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4067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7458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identify the scope of CDR we combined our findings from voluntary disclosure of companies, initiatives such as German initiative, principles (Canadian, EU), proposal for regulation… </a:t>
            </a:r>
            <a:endParaRPr lang="en-SK" dirty="0"/>
          </a:p>
        </p:txBody>
      </p:sp>
      <p:sp>
        <p:nvSpPr>
          <p:cNvPr id="4" name="Slide Number Placeholder 3"/>
          <p:cNvSpPr>
            <a:spLocks noGrp="1"/>
          </p:cNvSpPr>
          <p:nvPr>
            <p:ph type="sldNum" sz="quarter" idx="5"/>
          </p:nvPr>
        </p:nvSpPr>
        <p:spPr/>
        <p:txBody>
          <a:bodyPr/>
          <a:lstStyle/>
          <a:p>
            <a:fld id="{0654A02B-8FD8-4DAD-ACB6-381232B02E0D}" type="slidenum">
              <a:rPr lang="es-ES" smtClean="0"/>
              <a:t>16</a:t>
            </a:fld>
            <a:endParaRPr lang="es-ES"/>
          </a:p>
        </p:txBody>
      </p:sp>
    </p:spTree>
    <p:extLst>
      <p:ext uri="{BB962C8B-B14F-4D97-AF65-F5344CB8AC3E}">
        <p14:creationId xmlns:p14="http://schemas.microsoft.com/office/powerpoint/2010/main" val="122697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0903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0584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4914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285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409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Russian</a:t>
            </a:r>
            <a:r>
              <a:rPr lang="es-ES" dirty="0"/>
              <a:t> </a:t>
            </a:r>
            <a:r>
              <a:rPr lang="es-ES" dirty="0" err="1"/>
              <a:t>man</a:t>
            </a:r>
            <a:r>
              <a:rPr lang="es-ES" dirty="0"/>
              <a:t> </a:t>
            </a:r>
            <a:r>
              <a:rPr lang="es-ES" dirty="0" err="1"/>
              <a:t>who</a:t>
            </a:r>
            <a:r>
              <a:rPr lang="es-ES" dirty="0"/>
              <a:t> </a:t>
            </a:r>
            <a:r>
              <a:rPr lang="es-ES" dirty="0" err="1"/>
              <a:t>ignored</a:t>
            </a:r>
            <a:r>
              <a:rPr lang="es-ES" dirty="0"/>
              <a:t> </a:t>
            </a:r>
            <a:r>
              <a:rPr lang="es-ES" dirty="0" err="1"/>
              <a:t>automated</a:t>
            </a:r>
            <a:r>
              <a:rPr lang="es-ES" dirty="0"/>
              <a:t> </a:t>
            </a:r>
            <a:r>
              <a:rPr lang="es-ES" dirty="0" err="1"/>
              <a:t>warning</a:t>
            </a:r>
            <a:r>
              <a:rPr lang="es-ES" dirty="0"/>
              <a:t> (</a:t>
            </a:r>
            <a:r>
              <a:rPr lang="en-US" b="1" dirty="0"/>
              <a:t>Stanislav </a:t>
            </a:r>
            <a:r>
              <a:rPr lang="en-US" b="1" dirty="0" err="1"/>
              <a:t>Yevgrafovich</a:t>
            </a:r>
            <a:r>
              <a:rPr lang="en-US" b="1" dirty="0"/>
              <a:t> Petrov</a:t>
            </a:r>
            <a:r>
              <a:rPr lang="en-US" dirty="0"/>
              <a:t> was a </a:t>
            </a:r>
            <a:r>
              <a:rPr lang="en-US" dirty="0">
                <a:hlinkClick r:id="rId3" tooltip="Lieutenant colonel"/>
              </a:rPr>
              <a:t>lieutenant colonel</a:t>
            </a:r>
            <a:r>
              <a:rPr lang="en-US" dirty="0"/>
              <a:t> of the </a:t>
            </a:r>
            <a:r>
              <a:rPr lang="en-US" dirty="0">
                <a:hlinkClick r:id="rId4" tooltip="Soviet Air Defence Forces"/>
              </a:rPr>
              <a:t>Soviet Air Defence Forces</a:t>
            </a:r>
            <a:r>
              <a:rPr lang="en-US" dirty="0"/>
              <a:t> who played a key role in the</a:t>
            </a:r>
            <a:r>
              <a:rPr lang="en-US" b="1" dirty="0"/>
              <a:t> </a:t>
            </a:r>
            <a:r>
              <a:rPr lang="en-US" b="1" dirty="0">
                <a:hlinkClick r:id="rId5" tooltip="1983 Soviet nuclear false alarm incident"/>
              </a:rPr>
              <a:t>1983 Soviet nuclear false alarm incident</a:t>
            </a:r>
            <a:r>
              <a:rPr lang="en-US" dirty="0"/>
              <a:t>.</a:t>
            </a:r>
            <a:r>
              <a:rPr lang="en-US" baseline="30000" dirty="0">
                <a:hlinkClick r:id="rId6"/>
              </a:rPr>
              <a:t>[1]</a:t>
            </a:r>
            <a:r>
              <a:rPr lang="en-US" dirty="0"/>
              <a:t> On 26 September 1983, three weeks after the Soviet military had shot down </a:t>
            </a:r>
            <a:r>
              <a:rPr lang="en-US" dirty="0">
                <a:hlinkClick r:id="rId7" tooltip="Korean Air Lines Flight 007"/>
              </a:rPr>
              <a:t>Korean Air Lines Flight 007</a:t>
            </a:r>
            <a:r>
              <a:rPr lang="en-US" dirty="0"/>
              <a:t>, Petrov was the duty officer at the command center for the </a:t>
            </a:r>
            <a:r>
              <a:rPr lang="en-US" dirty="0">
                <a:hlinkClick r:id="rId8" tooltip="Oko"/>
              </a:rPr>
              <a:t>Oko</a:t>
            </a:r>
            <a:r>
              <a:rPr lang="en-US" dirty="0"/>
              <a:t> nuclear early-warning system </a:t>
            </a:r>
            <a:r>
              <a:rPr lang="en-US" b="1" dirty="0"/>
              <a:t>when the system reported that a missile had been launched from the </a:t>
            </a:r>
            <a:r>
              <a:rPr lang="en-US" b="1" dirty="0">
                <a:hlinkClick r:id="rId9" tooltip="United States"/>
              </a:rPr>
              <a:t>United States</a:t>
            </a:r>
            <a:r>
              <a:rPr lang="en-US" b="1" dirty="0"/>
              <a:t>,</a:t>
            </a:r>
            <a:r>
              <a:rPr lang="en-US" dirty="0"/>
              <a:t> followed by up to five more. </a:t>
            </a:r>
            <a:r>
              <a:rPr lang="en-US" b="1" dirty="0"/>
              <a:t>Petrov judged the reports to be a </a:t>
            </a:r>
            <a:r>
              <a:rPr lang="en-US" b="1" dirty="0">
                <a:hlinkClick r:id="rId10" tooltip="False alarm"/>
              </a:rPr>
              <a:t>false alarm</a:t>
            </a:r>
            <a:r>
              <a:rPr lang="en-US" dirty="0"/>
              <a:t>.</a:t>
            </a:r>
            <a:r>
              <a:rPr lang="en-US" baseline="30000" dirty="0">
                <a:hlinkClick r:id="rId11"/>
              </a:rPr>
              <a:t>[2]</a:t>
            </a:r>
            <a:r>
              <a:rPr lang="en-US" dirty="0"/>
              <a:t> </a:t>
            </a:r>
            <a:r>
              <a:rPr lang="en-US" b="1" dirty="0"/>
              <a:t>His subsequent decision to disobey orders</a:t>
            </a:r>
            <a:r>
              <a:rPr lang="en-US" dirty="0"/>
              <a:t>, against Soviet military protocol,</a:t>
            </a:r>
            <a:r>
              <a:rPr lang="en-US" baseline="30000" dirty="0">
                <a:hlinkClick r:id="rId12"/>
              </a:rPr>
              <a:t>[3]</a:t>
            </a:r>
            <a:r>
              <a:rPr lang="en-US" dirty="0"/>
              <a:t> is credited with having prevented an erroneous </a:t>
            </a:r>
            <a:r>
              <a:rPr lang="en-US" dirty="0">
                <a:hlinkClick r:id="rId13" tooltip="Second strike"/>
              </a:rPr>
              <a:t>retaliatory nuclear attack</a:t>
            </a:r>
            <a:r>
              <a:rPr lang="en-US" dirty="0"/>
              <a:t> on the United States and its </a:t>
            </a:r>
            <a:r>
              <a:rPr lang="en-US" dirty="0">
                <a:hlinkClick r:id="rId14" tooltip="NATO"/>
              </a:rPr>
              <a:t>NATO</a:t>
            </a:r>
            <a:r>
              <a:rPr lang="en-US" dirty="0"/>
              <a:t> allies that could have resulted in a large-scale </a:t>
            </a:r>
            <a:r>
              <a:rPr lang="en-US" dirty="0">
                <a:hlinkClick r:id="rId15" tooltip="Nuclear warfare"/>
              </a:rPr>
              <a:t>nuclear war</a:t>
            </a:r>
            <a:r>
              <a:rPr lang="en-US" dirty="0"/>
              <a:t> which could have wiped out half of the population of the countries involved. An investigation later confirmed that the Soviet satellite warning system had indeed malfunctioned. Because of his decision not to launch a retaliatory nuclear strike amid this incident, Petrov is often credited as having "saved the world".</a:t>
            </a:r>
            <a:r>
              <a:rPr lang="en-US" baseline="30000" dirty="0">
                <a:hlinkClick r:id="rId16"/>
              </a:rPr>
              <a:t>[4]</a:t>
            </a:r>
            <a:r>
              <a:rPr lang="en-US" baseline="30000" dirty="0">
                <a:hlinkClick r:id="rId17"/>
              </a:rPr>
              <a:t>[5]</a:t>
            </a:r>
            <a:r>
              <a:rPr lang="en-US" baseline="30000" dirty="0">
                <a:hlinkClick r:id="rId18"/>
              </a:rPr>
              <a:t>[6]</a:t>
            </a:r>
            <a:r>
              <a:rPr lang="en-US" baseline="30000" dirty="0"/>
              <a:t> </a:t>
            </a:r>
            <a:endParaRPr lang="en-US" dirty="0"/>
          </a:p>
          <a:p>
            <a:endParaRPr lang="en-SK" dirty="0"/>
          </a:p>
        </p:txBody>
      </p:sp>
      <p:sp>
        <p:nvSpPr>
          <p:cNvPr id="4" name="Slide Number Placeholder 3"/>
          <p:cNvSpPr>
            <a:spLocks noGrp="1"/>
          </p:cNvSpPr>
          <p:nvPr>
            <p:ph type="sldNum" sz="quarter" idx="5"/>
          </p:nvPr>
        </p:nvSpPr>
        <p:spPr/>
        <p:txBody>
          <a:bodyPr/>
          <a:lstStyle/>
          <a:p>
            <a:fld id="{0654A02B-8FD8-4DAD-ACB6-381232B02E0D}" type="slidenum">
              <a:rPr lang="es-ES" smtClean="0"/>
              <a:t>4</a:t>
            </a:fld>
            <a:endParaRPr lang="es-ES"/>
          </a:p>
        </p:txBody>
      </p:sp>
    </p:spTree>
    <p:extLst>
      <p:ext uri="{BB962C8B-B14F-4D97-AF65-F5344CB8AC3E}">
        <p14:creationId xmlns:p14="http://schemas.microsoft.com/office/powerpoint/2010/main" val="360877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We</a:t>
            </a:r>
            <a:r>
              <a:rPr lang="es-ES" dirty="0"/>
              <a:t> </a:t>
            </a:r>
            <a:r>
              <a:rPr lang="es-ES" dirty="0" err="1"/>
              <a:t>also</a:t>
            </a:r>
            <a:r>
              <a:rPr lang="es-ES" dirty="0"/>
              <a:t> </a:t>
            </a:r>
            <a:r>
              <a:rPr lang="es-ES" dirty="0" err="1"/>
              <a:t>analyzed</a:t>
            </a:r>
            <a:r>
              <a:rPr lang="es-ES" dirty="0"/>
              <a:t> </a:t>
            </a:r>
            <a:r>
              <a:rPr lang="es-ES" dirty="0" err="1"/>
              <a:t>the</a:t>
            </a:r>
            <a:r>
              <a:rPr lang="es-ES" dirty="0"/>
              <a:t> </a:t>
            </a:r>
            <a:r>
              <a:rPr lang="es-ES" dirty="0" err="1"/>
              <a:t>literature</a:t>
            </a:r>
            <a:r>
              <a:rPr lang="es-ES" dirty="0"/>
              <a:t> </a:t>
            </a:r>
            <a:r>
              <a:rPr lang="es-ES" dirty="0" err="1"/>
              <a:t>looking</a:t>
            </a:r>
            <a:r>
              <a:rPr lang="es-ES" dirty="0"/>
              <a:t> </a:t>
            </a:r>
            <a:r>
              <a:rPr lang="es-ES" dirty="0" err="1"/>
              <a:t>for</a:t>
            </a:r>
            <a:r>
              <a:rPr lang="es-ES" dirty="0"/>
              <a:t> </a:t>
            </a:r>
            <a:r>
              <a:rPr lang="es-ES" dirty="0" err="1"/>
              <a:t>definitions</a:t>
            </a:r>
            <a:r>
              <a:rPr lang="es-ES" dirty="0"/>
              <a:t> of CDR</a:t>
            </a:r>
          </a:p>
          <a:p>
            <a:endParaRPr lang="es-ES_tradnl" altLang="es-ES_tradnl" b="1" i="1" dirty="0">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775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1332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_tradnl" b="1" i="1" dirty="0" err="1">
                <a:solidFill>
                  <a:srgbClr val="0033CC"/>
                </a:solidFill>
                <a:ea typeface="ＭＳ Ｐゴシック" panose="020B0600070205080204" pitchFamily="34" charset="-128"/>
              </a:rPr>
              <a:t>Currently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companies</a:t>
            </a:r>
            <a:r>
              <a:rPr lang="es-ES_tradnl" altLang="es-ES_tradnl" b="1" i="1" dirty="0">
                <a:solidFill>
                  <a:srgbClr val="0033CC"/>
                </a:solidFill>
                <a:ea typeface="ＭＳ Ｐゴシック" panose="020B0600070205080204" pitchFamily="34" charset="-128"/>
              </a:rPr>
              <a:t> are </a:t>
            </a:r>
            <a:r>
              <a:rPr lang="es-ES_tradnl" altLang="es-ES_tradnl" b="1" i="1" dirty="0" err="1">
                <a:solidFill>
                  <a:srgbClr val="0033CC"/>
                </a:solidFill>
                <a:ea typeface="ＭＳ Ｐゴシック" panose="020B0600070205080204" pitchFamily="34" charset="-128"/>
              </a:rPr>
              <a:t>voluntarily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disclosing</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on</a:t>
            </a:r>
            <a:r>
              <a:rPr lang="es-ES_tradnl" altLang="es-ES_tradnl" b="1" i="1" dirty="0">
                <a:solidFill>
                  <a:srgbClr val="0033CC"/>
                </a:solidFill>
                <a:ea typeface="ＭＳ Ｐゴシック" panose="020B0600070205080204" pitchFamily="34" charset="-128"/>
              </a:rPr>
              <a:t> CDR and </a:t>
            </a:r>
            <a:r>
              <a:rPr lang="es-ES_tradnl" altLang="es-ES_tradnl" b="1" i="1" dirty="0" err="1">
                <a:solidFill>
                  <a:srgbClr val="0033CC"/>
                </a:solidFill>
                <a:ea typeface="ＭＳ Ｐゴシック" panose="020B0600070205080204" pitchFamily="34" charset="-128"/>
              </a:rPr>
              <a:t>its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aspects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such</a:t>
            </a:r>
            <a:r>
              <a:rPr lang="es-ES_tradnl" altLang="es-ES_tradnl" b="1" i="1" dirty="0">
                <a:solidFill>
                  <a:srgbClr val="0033CC"/>
                </a:solidFill>
                <a:ea typeface="ＭＳ Ｐゴシック" panose="020B0600070205080204" pitchFamily="34" charset="-128"/>
              </a:rPr>
              <a:t> as AI, </a:t>
            </a:r>
            <a:r>
              <a:rPr lang="es-ES_tradnl" altLang="es-ES_tradnl" b="1" i="1" dirty="0" err="1">
                <a:solidFill>
                  <a:srgbClr val="0033CC"/>
                </a:solidFill>
                <a:ea typeface="ＭＳ Ｐゴシック" panose="020B0600070205080204" pitchFamily="34" charset="-128"/>
              </a:rPr>
              <a:t>cybersecuity</a:t>
            </a:r>
            <a:r>
              <a:rPr lang="es-ES_tradnl" altLang="es-ES_tradnl" b="1" i="1" dirty="0">
                <a:solidFill>
                  <a:srgbClr val="0033CC"/>
                </a:solidFill>
                <a:ea typeface="ＭＳ Ｐゴシック" panose="020B0600070205080204" pitchFamily="34" charset="-128"/>
              </a:rPr>
              <a:t>, ADM, </a:t>
            </a:r>
            <a:r>
              <a:rPr lang="es-ES_tradnl" altLang="es-ES_tradnl" b="1" i="1" dirty="0" err="1">
                <a:solidFill>
                  <a:srgbClr val="0033CC"/>
                </a:solidFill>
                <a:ea typeface="ＭＳ Ｐゴシック" panose="020B0600070205080204" pitchFamily="34" charset="-128"/>
              </a:rPr>
              <a:t>privacy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According</a:t>
            </a:r>
            <a:r>
              <a:rPr lang="es-ES_tradnl" altLang="es-ES_tradnl" b="1" i="1" dirty="0">
                <a:solidFill>
                  <a:srgbClr val="0033CC"/>
                </a:solidFill>
                <a:ea typeface="ＭＳ Ｐゴシック" panose="020B0600070205080204" pitchFamily="34" charset="-128"/>
              </a:rPr>
              <a:t> to </a:t>
            </a:r>
            <a:r>
              <a:rPr lang="es-ES_tradnl" altLang="es-ES_tradnl" b="1" i="1" dirty="0" err="1">
                <a:solidFill>
                  <a:srgbClr val="0033CC"/>
                </a:solidFill>
                <a:ea typeface="ＭＳ Ｐゴシック" panose="020B0600070205080204" pitchFamily="34" charset="-128"/>
              </a:rPr>
              <a:t>legitimacy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theory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they</a:t>
            </a:r>
            <a:r>
              <a:rPr lang="es-ES_tradnl" altLang="es-ES_tradnl" b="1" i="1" dirty="0">
                <a:solidFill>
                  <a:srgbClr val="0033CC"/>
                </a:solidFill>
                <a:ea typeface="ＭＳ Ｐゴシック" panose="020B0600070205080204" pitchFamily="34" charset="-128"/>
              </a:rPr>
              <a:t> try to </a:t>
            </a:r>
            <a:r>
              <a:rPr lang="es-ES_tradnl" altLang="es-ES_tradnl" b="1" i="1" dirty="0" err="1">
                <a:solidFill>
                  <a:srgbClr val="0033CC"/>
                </a:solidFill>
                <a:ea typeface="ＭＳ Ｐゴシック" panose="020B0600070205080204" pitchFamily="34" charset="-128"/>
              </a:rPr>
              <a:t>legitimate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thei</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activities</a:t>
            </a:r>
            <a:r>
              <a:rPr lang="es-ES_tradnl" altLang="es-ES_tradnl" b="1" i="1" dirty="0">
                <a:solidFill>
                  <a:srgbClr val="0033CC"/>
                </a:solidFill>
                <a:ea typeface="ＭＳ Ｐゴシック" panose="020B0600070205080204" pitchFamily="34" charset="-128"/>
              </a:rPr>
              <a:t> and show </a:t>
            </a:r>
            <a:r>
              <a:rPr lang="es-ES_tradnl" altLang="es-ES_tradnl" b="1" i="1" dirty="0" err="1">
                <a:solidFill>
                  <a:srgbClr val="0033CC"/>
                </a:solidFill>
                <a:ea typeface="ＭＳ Ｐゴシック" panose="020B0600070205080204" pitchFamily="34" charset="-128"/>
              </a:rPr>
              <a:t>that</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their</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actions</a:t>
            </a:r>
            <a:r>
              <a:rPr lang="es-ES_tradnl" altLang="es-ES_tradnl" b="1" i="1" dirty="0">
                <a:solidFill>
                  <a:srgbClr val="0033CC"/>
                </a:solidFill>
                <a:ea typeface="ＭＳ Ｐゴシック" panose="020B0600070205080204" pitchFamily="34" charset="-128"/>
              </a:rPr>
              <a:t> are in </a:t>
            </a:r>
            <a:r>
              <a:rPr lang="es-ES_tradnl" altLang="es-ES_tradnl" b="1" i="1" dirty="0" err="1">
                <a:solidFill>
                  <a:srgbClr val="0033CC"/>
                </a:solidFill>
                <a:ea typeface="ＭＳ Ｐゴシック" panose="020B0600070205080204" pitchFamily="34" charset="-128"/>
              </a:rPr>
              <a:t>compliance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with</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society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norms</a:t>
            </a:r>
            <a:r>
              <a:rPr lang="es-ES_tradnl" altLang="es-ES_tradnl" b="1" i="1" dirty="0">
                <a:solidFill>
                  <a:srgbClr val="0033CC"/>
                </a:solidFill>
                <a:ea typeface="ＭＳ Ｐゴシック" panose="020B0600070205080204" pitchFamily="34" charset="-128"/>
              </a:rPr>
              <a:t>, </a:t>
            </a:r>
          </a:p>
          <a:p>
            <a:r>
              <a:rPr lang="es-ES_tradnl" altLang="es-ES_tradnl" b="1" i="1" dirty="0" err="1">
                <a:solidFill>
                  <a:srgbClr val="0033CC"/>
                </a:solidFill>
                <a:ea typeface="ＭＳ Ｐゴシック" panose="020B0600070205080204" pitchFamily="34" charset="-128"/>
              </a:rPr>
              <a:t>They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might</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follow</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some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principles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such</a:t>
            </a:r>
            <a:r>
              <a:rPr lang="es-ES_tradnl" altLang="es-ES_tradnl" b="1" i="1" dirty="0">
                <a:solidFill>
                  <a:srgbClr val="0033CC"/>
                </a:solidFill>
                <a:ea typeface="ＭＳ Ｐゴシック" panose="020B0600070205080204" pitchFamily="34" charset="-128"/>
              </a:rPr>
              <a:t> as EU </a:t>
            </a:r>
            <a:r>
              <a:rPr lang="es-ES_tradnl" altLang="es-ES_tradnl" b="1" i="1" dirty="0" err="1">
                <a:solidFill>
                  <a:srgbClr val="0033CC"/>
                </a:solidFill>
                <a:ea typeface="ＭＳ Ｐゴシック" panose="020B0600070205080204" pitchFamily="34" charset="-128"/>
              </a:rPr>
              <a:t>principles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for</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trrustworthy</a:t>
            </a:r>
            <a:r>
              <a:rPr lang="es-ES_tradnl" altLang="es-ES_tradnl" b="1" i="1" dirty="0">
                <a:solidFill>
                  <a:srgbClr val="0033CC"/>
                </a:solidFill>
                <a:ea typeface="ＭＳ Ｐゴシック" panose="020B0600070205080204" pitchFamily="34" charset="-128"/>
              </a:rPr>
              <a:t> AI </a:t>
            </a:r>
            <a:r>
              <a:rPr lang="es-ES_tradnl" altLang="es-ES_tradnl" b="1" i="1" dirty="0" err="1">
                <a:solidFill>
                  <a:srgbClr val="0033CC"/>
                </a:solidFill>
                <a:ea typeface="ＭＳ Ｐゴシック" panose="020B0600070205080204" pitchFamily="34" charset="-128"/>
              </a:rPr>
              <a:t>or</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others</a:t>
            </a:r>
            <a:r>
              <a:rPr lang="es-ES_tradnl" altLang="es-ES_tradnl" b="1" i="1" dirty="0">
                <a:solidFill>
                  <a:srgbClr val="0033CC"/>
                </a:solidFill>
                <a:ea typeface="ＭＳ Ｐゴシック" panose="020B0600070205080204" pitchFamily="34" charset="-128"/>
              </a:rPr>
              <a:t>.</a:t>
            </a:r>
          </a:p>
          <a:p>
            <a:r>
              <a:rPr lang="es-ES_tradnl" altLang="es-ES_tradnl" b="1" i="1" dirty="0" err="1">
                <a:solidFill>
                  <a:srgbClr val="0033CC"/>
                </a:solidFill>
                <a:ea typeface="ＭＳ Ｐゴシック" panose="020B0600070205080204" pitchFamily="34" charset="-128"/>
              </a:rPr>
              <a:t>However</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there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is</a:t>
            </a:r>
            <a:r>
              <a:rPr lang="es-ES_tradnl" altLang="es-ES_tradnl" b="1" i="1" dirty="0">
                <a:solidFill>
                  <a:srgbClr val="0033CC"/>
                </a:solidFill>
                <a:ea typeface="ＭＳ Ｐゴシック" panose="020B0600070205080204" pitchFamily="34" charset="-128"/>
              </a:rPr>
              <a:t> no </a:t>
            </a:r>
            <a:r>
              <a:rPr lang="es-ES_tradnl" altLang="es-ES_tradnl" b="1" i="1" dirty="0" err="1">
                <a:solidFill>
                  <a:srgbClr val="0033CC"/>
                </a:solidFill>
                <a:ea typeface="ＭＳ Ｐゴシック" panose="020B0600070205080204" pitchFamily="34" charset="-128"/>
              </a:rPr>
              <a:t>regulation</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on</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how</a:t>
            </a:r>
            <a:r>
              <a:rPr lang="es-ES_tradnl" altLang="es-ES_tradnl" b="1" i="1" dirty="0">
                <a:solidFill>
                  <a:srgbClr val="0033CC"/>
                </a:solidFill>
                <a:ea typeface="ＭＳ Ｐゴシック" panose="020B0600070205080204" pitchFamily="34" charset="-128"/>
              </a:rPr>
              <a:t> to </a:t>
            </a:r>
            <a:r>
              <a:rPr lang="es-ES_tradnl" altLang="es-ES_tradnl" b="1" i="1" dirty="0" err="1">
                <a:solidFill>
                  <a:srgbClr val="0033CC"/>
                </a:solidFill>
                <a:ea typeface="ＭＳ Ｐゴシック" panose="020B0600070205080204" pitchFamily="34" charset="-128"/>
              </a:rPr>
              <a:t>report</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on</a:t>
            </a:r>
            <a:r>
              <a:rPr lang="es-ES_tradnl" altLang="es-ES_tradnl" b="1" i="1" dirty="0">
                <a:solidFill>
                  <a:srgbClr val="0033CC"/>
                </a:solidFill>
                <a:ea typeface="ＭＳ Ｐゴシック" panose="020B0600070205080204" pitchFamily="34" charset="-128"/>
              </a:rPr>
              <a:t> CDR and no </a:t>
            </a:r>
            <a:r>
              <a:rPr lang="es-ES_tradnl" altLang="es-ES_tradnl" b="1" i="1" dirty="0" err="1">
                <a:solidFill>
                  <a:srgbClr val="0033CC"/>
                </a:solidFill>
                <a:ea typeface="ＭＳ Ｐゴシック" panose="020B0600070205080204" pitchFamily="34" charset="-128"/>
              </a:rPr>
              <a:t>assurrance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on</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such</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disclosue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required</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Because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it</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still</a:t>
            </a:r>
            <a:r>
              <a:rPr lang="es-ES_tradnl" altLang="es-ES_tradnl" b="1" i="1" dirty="0">
                <a:solidFill>
                  <a:srgbClr val="0033CC"/>
                </a:solidFill>
                <a:ea typeface="ＭＳ Ｐゴシック" panose="020B0600070205080204" pitchFamily="34" charset="-128"/>
              </a:rPr>
              <a:t> an </a:t>
            </a:r>
            <a:r>
              <a:rPr lang="es-ES_tradnl" altLang="es-ES_tradnl" b="1" i="1" dirty="0" err="1">
                <a:solidFill>
                  <a:srgbClr val="0033CC"/>
                </a:solidFill>
                <a:ea typeface="ＭＳ Ｐゴシック" panose="020B0600070205080204" pitchFamily="34" charset="-128"/>
              </a:rPr>
              <a:t>evolving</a:t>
            </a:r>
            <a:r>
              <a:rPr lang="es-ES_tradnl" altLang="es-ES_tradnl" b="1" i="1" dirty="0">
                <a:solidFill>
                  <a:srgbClr val="0033CC"/>
                </a:solidFill>
                <a:ea typeface="ＭＳ Ｐゴシック" panose="020B0600070205080204" pitchFamily="34" charset="-128"/>
              </a:rPr>
              <a:t> área.</a:t>
            </a:r>
          </a:p>
          <a:p>
            <a:r>
              <a:rPr lang="es-ES_tradnl" altLang="es-ES_tradnl" b="1" i="1" dirty="0">
                <a:solidFill>
                  <a:srgbClr val="0033CC"/>
                </a:solidFill>
                <a:ea typeface="ＭＳ Ｐゴシック" panose="020B0600070205080204" pitchFamily="34" charset="-128"/>
              </a:rPr>
              <a:t>So </a:t>
            </a:r>
            <a:r>
              <a:rPr lang="es-ES_tradnl" altLang="es-ES_tradnl" b="1" i="1" dirty="0" err="1">
                <a:solidFill>
                  <a:srgbClr val="0033CC"/>
                </a:solidFill>
                <a:ea typeface="ＭＳ Ｐゴシック" panose="020B0600070205080204" pitchFamily="34" charset="-128"/>
              </a:rPr>
              <a:t>the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main</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objective</a:t>
            </a:r>
            <a:r>
              <a:rPr lang="es-ES_tradnl" altLang="es-ES_tradnl" b="1" i="1" dirty="0">
                <a:solidFill>
                  <a:srgbClr val="0033CC"/>
                </a:solidFill>
                <a:ea typeface="ＭＳ Ｐゴシック" panose="020B0600070205080204" pitchFamily="34" charset="-128"/>
              </a:rPr>
              <a:t> of </a:t>
            </a:r>
            <a:r>
              <a:rPr lang="es-ES_tradnl" altLang="es-ES_tradnl" b="1" i="1" dirty="0" err="1">
                <a:solidFill>
                  <a:srgbClr val="0033CC"/>
                </a:solidFill>
                <a:ea typeface="ＭＳ Ｐゴシック" panose="020B0600070205080204" pitchFamily="34" charset="-128"/>
              </a:rPr>
              <a:t>our</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research</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is</a:t>
            </a:r>
            <a:r>
              <a:rPr lang="es-ES_tradnl" altLang="es-ES_tradnl" b="1" i="1" dirty="0">
                <a:solidFill>
                  <a:srgbClr val="0033CC"/>
                </a:solidFill>
                <a:ea typeface="ＭＳ Ｐゴシック" panose="020B0600070205080204" pitchFamily="34" charset="-128"/>
              </a:rPr>
              <a:t> to </a:t>
            </a:r>
            <a:r>
              <a:rPr lang="es-ES_tradnl" altLang="es-ES_tradnl" b="1" i="1" dirty="0" err="1">
                <a:solidFill>
                  <a:srgbClr val="0033CC"/>
                </a:solidFill>
                <a:ea typeface="ＭＳ Ｐゴシック" panose="020B0600070205080204" pitchFamily="34" charset="-128"/>
              </a:rPr>
              <a:t>contribute</a:t>
            </a:r>
            <a:r>
              <a:rPr lang="es-ES_tradnl" altLang="es-ES_tradnl" b="1" i="1" dirty="0">
                <a:solidFill>
                  <a:srgbClr val="0033CC"/>
                </a:solidFill>
                <a:ea typeface="ＭＳ Ｐゴシック" panose="020B0600070205080204" pitchFamily="34" charset="-128"/>
              </a:rPr>
              <a:t> to </a:t>
            </a:r>
            <a:r>
              <a:rPr lang="es-ES_tradnl" altLang="es-ES_tradnl" b="1" i="1" dirty="0" err="1">
                <a:solidFill>
                  <a:srgbClr val="0033CC"/>
                </a:solidFill>
                <a:ea typeface="ＭＳ Ｐゴシック" panose="020B0600070205080204" pitchFamily="34" charset="-128"/>
              </a:rPr>
              <a:t>this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evolving</a:t>
            </a:r>
            <a:r>
              <a:rPr lang="es-ES_tradnl" altLang="es-ES_tradnl" b="1" i="1" dirty="0">
                <a:solidFill>
                  <a:srgbClr val="0033CC"/>
                </a:solidFill>
                <a:ea typeface="ＭＳ Ｐゴシック" panose="020B0600070205080204" pitchFamily="34" charset="-128"/>
              </a:rPr>
              <a:t> área </a:t>
            </a:r>
            <a:r>
              <a:rPr lang="es-ES_tradnl" altLang="es-ES_tradnl" b="1" i="1" dirty="0" err="1">
                <a:solidFill>
                  <a:srgbClr val="0033CC"/>
                </a:solidFill>
                <a:ea typeface="ＭＳ Ｐゴシック" panose="020B0600070205080204" pitchFamily="34" charset="-128"/>
              </a:rPr>
              <a:t>by</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proposing</a:t>
            </a:r>
            <a:r>
              <a:rPr lang="es-ES_tradnl" altLang="es-ES_tradnl" b="1" i="1" dirty="0">
                <a:solidFill>
                  <a:srgbClr val="0033CC"/>
                </a:solidFill>
                <a:ea typeface="ＭＳ Ｐゴシック" panose="020B0600070205080204" pitchFamily="34" charset="-128"/>
              </a:rPr>
              <a:t> a CDR </a:t>
            </a:r>
            <a:r>
              <a:rPr lang="es-ES_tradnl" altLang="es-ES_tradnl" b="1" i="1" dirty="0" err="1">
                <a:solidFill>
                  <a:srgbClr val="0033CC"/>
                </a:solidFill>
                <a:ea typeface="ＭＳ Ｐゴシック" panose="020B0600070205080204" pitchFamily="34" charset="-128"/>
              </a:rPr>
              <a:t>reporting</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framewok</a:t>
            </a:r>
            <a:r>
              <a:rPr lang="es-ES_tradnl" altLang="es-ES_tradnl" b="1" i="1" dirty="0">
                <a:solidFill>
                  <a:srgbClr val="0033CC"/>
                </a:solidFill>
                <a:ea typeface="ＭＳ Ｐゴシック" panose="020B0600070205080204" pitchFamily="34" charset="-128"/>
              </a:rPr>
              <a:t>. </a:t>
            </a:r>
          </a:p>
          <a:p>
            <a:r>
              <a:rPr lang="es-ES_tradnl" altLang="es-ES_tradnl" b="1" i="1" dirty="0" err="1">
                <a:solidFill>
                  <a:srgbClr val="0033CC"/>
                </a:solidFill>
                <a:ea typeface="ＭＳ Ｐゴシック" panose="020B0600070205080204" pitchFamily="34" charset="-128"/>
              </a:rPr>
              <a:t>Wich</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would</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clealy</a:t>
            </a:r>
            <a:r>
              <a:rPr lang="es-ES_tradnl" altLang="es-ES_tradnl" b="1" i="1" dirty="0">
                <a:solidFill>
                  <a:srgbClr val="0033CC"/>
                </a:solidFill>
                <a:ea typeface="ＭＳ Ｐゴシック" panose="020B0600070205080204" pitchFamily="34" charset="-128"/>
              </a:rPr>
              <a:t> define </a:t>
            </a:r>
            <a:r>
              <a:rPr lang="es-ES_tradnl" altLang="es-ES_tradnl" b="1" i="1" dirty="0" err="1">
                <a:solidFill>
                  <a:srgbClr val="0033CC"/>
                </a:solidFill>
                <a:ea typeface="ＭＳ Ｐゴシック" panose="020B0600070205080204" pitchFamily="34" charset="-128"/>
              </a:rPr>
              <a:t>what</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is</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scope</a:t>
            </a:r>
            <a:r>
              <a:rPr lang="es-ES_tradnl" altLang="es-ES_tradnl" b="1" i="1" dirty="0">
                <a:solidFill>
                  <a:srgbClr val="0033CC"/>
                </a:solidFill>
                <a:ea typeface="ＭＳ Ｐゴシック" panose="020B0600070205080204" pitchFamily="34" charset="-128"/>
              </a:rPr>
              <a:t> of CDR and </a:t>
            </a:r>
            <a:r>
              <a:rPr lang="es-ES_tradnl" altLang="es-ES_tradnl" b="1" i="1" dirty="0" err="1">
                <a:solidFill>
                  <a:srgbClr val="0033CC"/>
                </a:solidFill>
                <a:ea typeface="ＭＳ Ｐゴシック" panose="020B0600070205080204" pitchFamily="34" charset="-128"/>
              </a:rPr>
              <a:t>how</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the</a:t>
            </a:r>
            <a:r>
              <a:rPr lang="es-ES_tradnl" altLang="es-ES_tradnl" b="1" i="1" dirty="0">
                <a:solidFill>
                  <a:srgbClr val="0033CC"/>
                </a:solidFill>
                <a:ea typeface="ＭＳ Ｐゴシック" panose="020B0600070205080204" pitchFamily="34" charset="-128"/>
              </a:rPr>
              <a:t> Company </a:t>
            </a:r>
            <a:r>
              <a:rPr lang="es-ES_tradnl" altLang="es-ES_tradnl" b="1" i="1" dirty="0" err="1">
                <a:solidFill>
                  <a:srgbClr val="0033CC"/>
                </a:solidFill>
                <a:ea typeface="ＭＳ Ｐゴシック" panose="020B0600070205080204" pitchFamily="34" charset="-128"/>
              </a:rPr>
              <a:t>should</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report</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on</a:t>
            </a:r>
            <a:r>
              <a:rPr lang="es-ES_tradnl" altLang="es-ES_tradnl" b="1" i="1" dirty="0">
                <a:solidFill>
                  <a:srgbClr val="0033CC"/>
                </a:solidFill>
                <a:ea typeface="ＭＳ Ｐゴシック" panose="020B0600070205080204" pitchFamily="34" charset="-128"/>
              </a:rPr>
              <a:t> </a:t>
            </a:r>
            <a:r>
              <a:rPr lang="es-ES_tradnl" altLang="es-ES_tradnl" b="1" i="1" dirty="0" err="1">
                <a:solidFill>
                  <a:srgbClr val="0033CC"/>
                </a:solidFill>
                <a:ea typeface="ＭＳ Ｐゴシック" panose="020B0600070205080204" pitchFamily="34" charset="-128"/>
              </a:rPr>
              <a:t>it</a:t>
            </a:r>
            <a:r>
              <a:rPr lang="es-ES_tradnl" altLang="es-ES_tradnl" b="1" i="1" dirty="0">
                <a:solidFill>
                  <a:srgbClr val="0033CC"/>
                </a:solidFill>
                <a:ea typeface="ＭＳ Ｐゴシック" panose="020B0600070205080204" pitchFamily="34" charset="-128"/>
              </a:rPr>
              <a:t>.</a:t>
            </a: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6620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8993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5252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457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0903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B6FFE718-ADED-4AB4-BE0A-D5160E9E9623}" type="datetimeFigureOut">
              <a:rPr lang="es-ES" smtClean="0"/>
              <a:t>26/4/23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292847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6FFE718-ADED-4AB4-BE0A-D5160E9E9623}" type="datetimeFigureOut">
              <a:rPr lang="es-ES" smtClean="0"/>
              <a:t>26/4/23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263228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6FFE718-ADED-4AB4-BE0A-D5160E9E9623}" type="datetimeFigureOut">
              <a:rPr lang="es-ES" smtClean="0"/>
              <a:t>26/4/23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393681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6FFE718-ADED-4AB4-BE0A-D5160E9E9623}" type="datetimeFigureOut">
              <a:rPr lang="es-ES" smtClean="0"/>
              <a:t>26/4/23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184258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6FFE718-ADED-4AB4-BE0A-D5160E9E9623}" type="datetimeFigureOut">
              <a:rPr lang="es-ES" smtClean="0"/>
              <a:t>26/4/23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183790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6FFE718-ADED-4AB4-BE0A-D5160E9E9623}" type="datetimeFigureOut">
              <a:rPr lang="es-ES" smtClean="0"/>
              <a:t>26/4/23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224941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6FFE718-ADED-4AB4-BE0A-D5160E9E9623}" type="datetimeFigureOut">
              <a:rPr lang="es-ES" smtClean="0"/>
              <a:t>26/4/23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247147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6FFE718-ADED-4AB4-BE0A-D5160E9E9623}" type="datetimeFigureOut">
              <a:rPr lang="es-ES" smtClean="0"/>
              <a:t>26/4/23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48556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FFE718-ADED-4AB4-BE0A-D5160E9E9623}" type="datetimeFigureOut">
              <a:rPr lang="es-ES" smtClean="0"/>
              <a:t>26/4/23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53192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FFE718-ADED-4AB4-BE0A-D5160E9E9623}" type="datetimeFigureOut">
              <a:rPr lang="es-ES" smtClean="0"/>
              <a:t>26/4/23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260489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FFE718-ADED-4AB4-BE0A-D5160E9E9623}" type="datetimeFigureOut">
              <a:rPr lang="es-ES" smtClean="0"/>
              <a:t>26/4/23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E139CA9-B306-43A8-8808-CCEB53960F00}" type="slidenum">
              <a:rPr lang="es-ES" smtClean="0"/>
              <a:t>‹#›</a:t>
            </a:fld>
            <a:endParaRPr lang="es-ES"/>
          </a:p>
        </p:txBody>
      </p:sp>
    </p:spTree>
    <p:extLst>
      <p:ext uri="{BB962C8B-B14F-4D97-AF65-F5344CB8AC3E}">
        <p14:creationId xmlns:p14="http://schemas.microsoft.com/office/powerpoint/2010/main" val="290395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FE718-ADED-4AB4-BE0A-D5160E9E9623}" type="datetimeFigureOut">
              <a:rPr lang="es-ES" smtClean="0"/>
              <a:t>26/4/23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39CA9-B306-43A8-8808-CCEB53960F00}" type="slidenum">
              <a:rPr lang="es-ES" smtClean="0"/>
              <a:t>‹#›</a:t>
            </a:fld>
            <a:endParaRPr lang="es-ES"/>
          </a:p>
        </p:txBody>
      </p:sp>
    </p:spTree>
    <p:extLst>
      <p:ext uri="{BB962C8B-B14F-4D97-AF65-F5344CB8AC3E}">
        <p14:creationId xmlns:p14="http://schemas.microsoft.com/office/powerpoint/2010/main" val="92507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5C6775-6D60-ADFB-3408-3BF80C052532}"/>
              </a:ext>
            </a:extLst>
          </p:cNvPr>
          <p:cNvPicPr>
            <a:picLocks noChangeAspect="1"/>
          </p:cNvPicPr>
          <p:nvPr/>
        </p:nvPicPr>
        <p:blipFill rotWithShape="1">
          <a:blip r:embed="rId2"/>
          <a:srcRect t="15430" b="5766"/>
          <a:stretch/>
        </p:blipFill>
        <p:spPr>
          <a:xfrm>
            <a:off x="2236756" y="0"/>
            <a:ext cx="9955244" cy="7060547"/>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05DCDCD8-6A32-C995-93EC-CC351355472D}"/>
              </a:ext>
            </a:extLst>
          </p:cNvPr>
          <p:cNvSpPr txBox="1"/>
          <p:nvPr/>
        </p:nvSpPr>
        <p:spPr>
          <a:xfrm>
            <a:off x="630906" y="1529088"/>
            <a:ext cx="3822189" cy="1899912"/>
          </a:xfrm>
          <a:prstGeom prst="rect">
            <a:avLst/>
          </a:prstGeom>
        </p:spPr>
        <p:txBody>
          <a:bodyPr vert="horz" lIns="91440" tIns="45720" rIns="91440" bIns="45720" rtlCol="0" anchor="ctr">
            <a:normAutofit/>
          </a:bodyPr>
          <a:lstStyle/>
          <a:p>
            <a:pPr lvl="0">
              <a:lnSpc>
                <a:spcPct val="90000"/>
              </a:lnSpc>
              <a:spcBef>
                <a:spcPct val="0"/>
              </a:spcBef>
              <a:spcAft>
                <a:spcPts val="800"/>
              </a:spcAft>
              <a:buClr>
                <a:srgbClr val="000000"/>
              </a:buClr>
            </a:pPr>
            <a:r>
              <a:rPr lang="en-US" sz="3100" b="1" i="0" dirty="0">
                <a:effectLst/>
                <a:latin typeface="+mj-lt"/>
                <a:ea typeface="+mj-ea"/>
                <a:cs typeface="+mj-cs"/>
              </a:rPr>
              <a:t>Towards a corporate digital responsibility (CDR) reporting framework</a:t>
            </a:r>
            <a:endParaRPr lang="en-US" sz="3100" b="1" dirty="0">
              <a:effectLst/>
              <a:latin typeface="+mj-lt"/>
              <a:ea typeface="+mj-ea"/>
              <a:cs typeface="+mj-cs"/>
            </a:endParaRPr>
          </a:p>
        </p:txBody>
      </p:sp>
      <p:sp>
        <p:nvSpPr>
          <p:cNvPr id="5" name="1 Título">
            <a:extLst>
              <a:ext uri="{FF2B5EF4-FFF2-40B4-BE49-F238E27FC236}">
                <a16:creationId xmlns:a16="http://schemas.microsoft.com/office/drawing/2014/main" id="{1385EE05-1435-423A-9972-EE4FC516D167}"/>
              </a:ext>
            </a:extLst>
          </p:cNvPr>
          <p:cNvSpPr txBox="1">
            <a:spLocks/>
          </p:cNvSpPr>
          <p:nvPr/>
        </p:nvSpPr>
        <p:spPr bwMode="auto">
          <a:xfrm>
            <a:off x="630906" y="4146115"/>
            <a:ext cx="3822189" cy="1914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fontAlgn="base">
              <a:lnSpc>
                <a:spcPct val="90000"/>
              </a:lnSpc>
              <a:spcBef>
                <a:spcPct val="0"/>
              </a:spcBef>
              <a:spcAft>
                <a:spcPts val="600"/>
              </a:spcAft>
              <a:buNone/>
              <a:defRPr/>
            </a:pPr>
            <a:r>
              <a:rPr lang="en-US" altLang="es-ES_tradnl" sz="2000" b="1" dirty="0">
                <a:latin typeface="+mn-lt"/>
                <a:ea typeface="+mn-ea"/>
              </a:rPr>
              <a:t>56 WCARS Madrid, April 27, 2023</a:t>
            </a:r>
          </a:p>
          <a:p>
            <a:pPr lvl="0" fontAlgn="base">
              <a:lnSpc>
                <a:spcPct val="90000"/>
              </a:lnSpc>
              <a:spcBef>
                <a:spcPct val="0"/>
              </a:spcBef>
              <a:spcAft>
                <a:spcPts val="600"/>
              </a:spcAft>
              <a:buNone/>
              <a:defRPr/>
            </a:pPr>
            <a:endParaRPr lang="en-US" altLang="es-ES_tradnl" sz="1400" b="1" i="1" dirty="0">
              <a:latin typeface="+mn-lt"/>
              <a:ea typeface="+mn-ea"/>
            </a:endParaRPr>
          </a:p>
          <a:p>
            <a:pPr lvl="0" fontAlgn="base">
              <a:lnSpc>
                <a:spcPct val="90000"/>
              </a:lnSpc>
              <a:spcBef>
                <a:spcPct val="0"/>
              </a:spcBef>
              <a:spcAft>
                <a:spcPts val="600"/>
              </a:spcAft>
              <a:buNone/>
              <a:defRPr/>
            </a:pPr>
            <a:endParaRPr lang="en-US" altLang="es-ES_tradnl" sz="1400" b="1" i="1" dirty="0">
              <a:latin typeface="+mn-lt"/>
              <a:ea typeface="+mn-ea"/>
            </a:endParaRPr>
          </a:p>
          <a:p>
            <a:pPr lvl="0" fontAlgn="base">
              <a:lnSpc>
                <a:spcPct val="90000"/>
              </a:lnSpc>
              <a:spcBef>
                <a:spcPct val="0"/>
              </a:spcBef>
              <a:spcAft>
                <a:spcPts val="600"/>
              </a:spcAft>
              <a:buNone/>
              <a:defRPr/>
            </a:pPr>
            <a:r>
              <a:rPr lang="en-US" altLang="es-ES_tradnl" sz="1400" b="1" i="1" dirty="0">
                <a:latin typeface="+mn-lt"/>
                <a:ea typeface="+mn-ea"/>
              </a:rPr>
              <a:t>Enrique </a:t>
            </a:r>
            <a:r>
              <a:rPr lang="en-US" altLang="es-ES_tradnl" sz="1400" b="1" i="1" dirty="0" err="1">
                <a:latin typeface="+mn-lt"/>
                <a:ea typeface="+mn-ea"/>
              </a:rPr>
              <a:t>Bonsón</a:t>
            </a:r>
            <a:endParaRPr lang="en-US" altLang="es-ES_tradnl" sz="1400" i="1" dirty="0">
              <a:latin typeface="+mn-lt"/>
              <a:ea typeface="+mn-ea"/>
            </a:endParaRPr>
          </a:p>
          <a:p>
            <a:pPr lvl="0" fontAlgn="base">
              <a:lnSpc>
                <a:spcPct val="90000"/>
              </a:lnSpc>
              <a:spcBef>
                <a:spcPct val="0"/>
              </a:spcBef>
              <a:spcAft>
                <a:spcPts val="600"/>
              </a:spcAft>
              <a:buNone/>
              <a:defRPr/>
            </a:pPr>
            <a:r>
              <a:rPr lang="en-US" altLang="es-ES_tradnl" sz="1400" i="1" dirty="0">
                <a:latin typeface="+mn-lt"/>
                <a:ea typeface="+mn-ea"/>
              </a:rPr>
              <a:t>Universidad de Huelva. </a:t>
            </a:r>
            <a:r>
              <a:rPr lang="en-US" altLang="es-ES_tradnl" sz="1400" i="1" dirty="0" err="1">
                <a:latin typeface="+mn-lt"/>
                <a:ea typeface="+mn-ea"/>
              </a:rPr>
              <a:t>Observatorio</a:t>
            </a:r>
            <a:r>
              <a:rPr lang="en-US" altLang="es-ES_tradnl" sz="1400" i="1" dirty="0">
                <a:latin typeface="+mn-lt"/>
                <a:ea typeface="+mn-ea"/>
              </a:rPr>
              <a:t> BIDA, AECA</a:t>
            </a:r>
          </a:p>
          <a:p>
            <a:pPr lvl="0" fontAlgn="base">
              <a:lnSpc>
                <a:spcPct val="90000"/>
              </a:lnSpc>
              <a:spcBef>
                <a:spcPct val="0"/>
              </a:spcBef>
              <a:spcAft>
                <a:spcPts val="600"/>
              </a:spcAft>
              <a:buNone/>
              <a:defRPr/>
            </a:pPr>
            <a:r>
              <a:rPr lang="en-US" altLang="es-ES_tradnl" sz="1400" b="1" i="1" dirty="0">
                <a:latin typeface="+mn-lt"/>
                <a:ea typeface="+mn-ea"/>
              </a:rPr>
              <a:t>Michaela </a:t>
            </a:r>
            <a:r>
              <a:rPr lang="en-US" altLang="es-ES_tradnl" sz="1400" b="1" i="1" dirty="0" err="1">
                <a:latin typeface="+mn-lt"/>
                <a:ea typeface="+mn-ea"/>
              </a:rPr>
              <a:t>Bednárová</a:t>
            </a:r>
            <a:endParaRPr lang="en-US" altLang="es-ES_tradnl" sz="1400" b="1" i="1" dirty="0">
              <a:latin typeface="+mn-lt"/>
              <a:ea typeface="+mn-ea"/>
            </a:endParaRPr>
          </a:p>
          <a:p>
            <a:pPr lvl="0" fontAlgn="base">
              <a:lnSpc>
                <a:spcPct val="90000"/>
              </a:lnSpc>
              <a:spcBef>
                <a:spcPct val="0"/>
              </a:spcBef>
              <a:spcAft>
                <a:spcPts val="600"/>
              </a:spcAft>
              <a:buNone/>
              <a:defRPr/>
            </a:pPr>
            <a:r>
              <a:rPr lang="en-US" altLang="es-ES_tradnl" sz="1400" i="1" dirty="0">
                <a:latin typeface="+mn-lt"/>
                <a:ea typeface="+mn-ea"/>
              </a:rPr>
              <a:t>Universidad Pablo de </a:t>
            </a:r>
            <a:r>
              <a:rPr lang="en-US" altLang="es-ES_tradnl" sz="1400" i="1" dirty="0" err="1">
                <a:latin typeface="+mn-lt"/>
                <a:ea typeface="+mn-ea"/>
              </a:rPr>
              <a:t>Olavide</a:t>
            </a:r>
            <a:r>
              <a:rPr lang="en-US" altLang="es-ES_tradnl" sz="1400" i="1" dirty="0">
                <a:latin typeface="+mn-lt"/>
                <a:ea typeface="+mn-ea"/>
              </a:rPr>
              <a:t>. </a:t>
            </a:r>
            <a:r>
              <a:rPr lang="en-US" altLang="es-ES_tradnl" sz="1400" i="1" dirty="0" err="1">
                <a:latin typeface="+mn-lt"/>
                <a:ea typeface="+mn-ea"/>
              </a:rPr>
              <a:t>Comisión</a:t>
            </a:r>
            <a:r>
              <a:rPr lang="en-US" altLang="es-ES_tradnl" sz="1400" i="1" dirty="0">
                <a:latin typeface="+mn-lt"/>
                <a:ea typeface="+mn-ea"/>
              </a:rPr>
              <a:t> NT, AECA </a:t>
            </a:r>
          </a:p>
        </p:txBody>
      </p:sp>
    </p:spTree>
    <p:extLst>
      <p:ext uri="{BB962C8B-B14F-4D97-AF65-F5344CB8AC3E}">
        <p14:creationId xmlns:p14="http://schemas.microsoft.com/office/powerpoint/2010/main" val="400614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5"/>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s-ES_tradnl" sz="2800" b="1" i="0" u="none" strike="noStrike" kern="1200" cap="none" spc="0" normalizeH="0" baseline="0" noProof="0" dirty="0">
                <a:ln>
                  <a:noFill/>
                </a:ln>
                <a:solidFill>
                  <a:srgbClr val="008000"/>
                </a:solidFill>
                <a:effectLst/>
                <a:uLnTx/>
                <a:uFillTx/>
                <a:latin typeface="Calibri" panose="020F0502020204030204" pitchFamily="34" charset="0"/>
                <a:ea typeface="ＭＳ Ｐゴシック" panose="020B0600070205080204" pitchFamily="34" charset="-128"/>
                <a:cs typeface="+mn-cs"/>
              </a:rPr>
              <a:t>Disclosures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Rectángulo 9">
            <a:extLst>
              <a:ext uri="{FF2B5EF4-FFF2-40B4-BE49-F238E27FC236}">
                <a16:creationId xmlns:a16="http://schemas.microsoft.com/office/drawing/2014/main" id="{B23B15C6-A5F6-4EC9-AFC0-C3A42C03262B}"/>
              </a:ext>
            </a:extLst>
          </p:cNvPr>
          <p:cNvSpPr/>
          <p:nvPr/>
        </p:nvSpPr>
        <p:spPr>
          <a:xfrm>
            <a:off x="1076771" y="1306465"/>
            <a:ext cx="10024217" cy="69865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i="0" dirty="0">
                <a:solidFill>
                  <a:srgbClr val="222222"/>
                </a:solidFill>
                <a:effectLst/>
              </a:rPr>
              <a:t>The ethical (and legal) use of digital technologies will lead companies to a greater focus on corporate digital responsibility and, consequently, to an increase in </a:t>
            </a:r>
            <a:r>
              <a:rPr lang="en-US" sz="2200" b="1" i="0" dirty="0">
                <a:solidFill>
                  <a:srgbClr val="222222"/>
                </a:solidFill>
                <a:effectLst/>
              </a:rPr>
              <a:t>voluntary disclosures</a:t>
            </a:r>
            <a:r>
              <a:rPr lang="en-US" sz="2200" b="0" i="0" dirty="0">
                <a:solidFill>
                  <a:srgbClr val="222222"/>
                </a:solidFill>
                <a:effectLst/>
              </a:rPr>
              <a:t> of related topics to legitimize their digital responsibility actions.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u="none" strike="noStrike" kern="1200" cap="none" spc="0" normalizeH="0" baseline="0" noProof="0" dirty="0">
              <a:ln>
                <a:noFill/>
              </a:ln>
              <a:solidFill>
                <a:srgbClr val="222222"/>
              </a:solidFill>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0" i="0" dirty="0">
                <a:solidFill>
                  <a:srgbClr val="222222"/>
                </a:solidFill>
                <a:effectLst/>
              </a:rPr>
              <a:t>Examples: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b="0" i="0" dirty="0">
              <a:solidFill>
                <a:srgbClr val="222222"/>
              </a:solidFill>
              <a:effectLst/>
            </a:endParaRPr>
          </a:p>
          <a:p>
            <a:pPr algn="just">
              <a:defRPr/>
            </a:pPr>
            <a:r>
              <a:rPr lang="en-US" sz="2200" dirty="0">
                <a:solidFill>
                  <a:prstClr val="black"/>
                </a:solidFill>
              </a:rPr>
              <a:t>1. Artificial intelligence activities and ethical approaches in leading listed companies in the European Union  (</a:t>
            </a:r>
            <a:r>
              <a:rPr lang="en-US" sz="2200" dirty="0" err="1">
                <a:solidFill>
                  <a:prstClr val="black"/>
                </a:solidFill>
              </a:rPr>
              <a:t>Bonsón</a:t>
            </a:r>
            <a:r>
              <a:rPr lang="en-US" sz="2200" dirty="0">
                <a:solidFill>
                  <a:prstClr val="black"/>
                </a:solidFill>
              </a:rPr>
              <a:t>, </a:t>
            </a:r>
            <a:r>
              <a:rPr lang="en-US" sz="2200" dirty="0" err="1">
                <a:solidFill>
                  <a:prstClr val="black"/>
                </a:solidFill>
              </a:rPr>
              <a:t>Lavorato</a:t>
            </a:r>
            <a:r>
              <a:rPr lang="en-US" sz="2200" dirty="0">
                <a:solidFill>
                  <a:prstClr val="black"/>
                </a:solidFill>
              </a:rPr>
              <a:t>, </a:t>
            </a:r>
            <a:r>
              <a:rPr lang="en-US" sz="2200" dirty="0" err="1">
                <a:solidFill>
                  <a:prstClr val="black"/>
                </a:solidFill>
              </a:rPr>
              <a:t>Lamboglia</a:t>
            </a:r>
            <a:r>
              <a:rPr lang="en-US" sz="2200" dirty="0">
                <a:solidFill>
                  <a:prstClr val="black"/>
                </a:solidFill>
              </a:rPr>
              <a:t>, Mancini, IJAIS, 2021).</a:t>
            </a:r>
          </a:p>
          <a:p>
            <a:pPr algn="just">
              <a:defRPr/>
            </a:pPr>
            <a:endParaRPr lang="en-US" sz="2200" dirty="0">
              <a:solidFill>
                <a:prstClr val="black"/>
              </a:solidFill>
            </a:endParaRPr>
          </a:p>
          <a:p>
            <a:pPr algn="just">
              <a:defRPr/>
            </a:pPr>
            <a:r>
              <a:rPr lang="en-US" sz="2200" dirty="0">
                <a:solidFill>
                  <a:prstClr val="black"/>
                </a:solidFill>
              </a:rPr>
              <a:t>2. Voluntary disclosure on algorithmic decision-making systems: European evidence (</a:t>
            </a:r>
            <a:r>
              <a:rPr lang="en-US" sz="2200" dirty="0" err="1">
                <a:solidFill>
                  <a:prstClr val="black"/>
                </a:solidFill>
              </a:rPr>
              <a:t>Bonsón</a:t>
            </a:r>
            <a:r>
              <a:rPr lang="en-US" sz="2200" dirty="0">
                <a:solidFill>
                  <a:prstClr val="black"/>
                </a:solidFill>
              </a:rPr>
              <a:t>, </a:t>
            </a:r>
            <a:r>
              <a:rPr lang="en-US" sz="2200" dirty="0" err="1">
                <a:solidFill>
                  <a:prstClr val="black"/>
                </a:solidFill>
              </a:rPr>
              <a:t>Bednárová</a:t>
            </a:r>
            <a:r>
              <a:rPr lang="en-US" sz="2200" dirty="0">
                <a:solidFill>
                  <a:prstClr val="black"/>
                </a:solidFill>
              </a:rPr>
              <a:t>, </a:t>
            </a:r>
            <a:r>
              <a:rPr lang="en-US" sz="2200" dirty="0" err="1">
                <a:solidFill>
                  <a:prstClr val="black"/>
                </a:solidFill>
              </a:rPr>
              <a:t>Perea</a:t>
            </a:r>
            <a:r>
              <a:rPr lang="en-US" sz="2200" dirty="0">
                <a:solidFill>
                  <a:prstClr val="black"/>
                </a:solidFill>
              </a:rPr>
              <a:t>, IJAIS,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u="none" strike="noStrike" kern="1200" cap="none" spc="0" normalizeH="0" baseline="0" noProof="0" dirty="0">
              <a:ln>
                <a:noFill/>
              </a:ln>
              <a:solidFill>
                <a:srgbClr val="222222"/>
              </a:solidFill>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rPr>
              <a:t>3. Data protection policies and governance models in European companies’ corporate reports (</a:t>
            </a:r>
            <a:r>
              <a:rPr kumimoji="0" lang="en-US" sz="2200" b="0" i="0" u="none" strike="noStrike" kern="1200" cap="none" spc="0" normalizeH="0" baseline="0" noProof="0" dirty="0" err="1">
                <a:ln>
                  <a:noFill/>
                </a:ln>
                <a:solidFill>
                  <a:prstClr val="black"/>
                </a:solidFill>
                <a:effectLst/>
                <a:uLnTx/>
                <a:uFillTx/>
              </a:rPr>
              <a:t>Bonsón</a:t>
            </a:r>
            <a:r>
              <a:rPr kumimoji="0" lang="en-US" sz="2200" b="0" i="0" u="none" strike="noStrike" kern="1200" cap="none" spc="0" normalizeH="0" baseline="0" noProof="0" dirty="0">
                <a:ln>
                  <a:noFill/>
                </a:ln>
                <a:solidFill>
                  <a:prstClr val="black"/>
                </a:solidFill>
                <a:effectLst/>
                <a:uLnTx/>
                <a:uFillTx/>
              </a:rPr>
              <a:t>, Cruz, </a:t>
            </a:r>
            <a:r>
              <a:rPr kumimoji="0" lang="en-US" sz="2200" b="0" i="0" u="none" strike="noStrike" kern="1200" cap="none" spc="0" normalizeH="0" baseline="0" noProof="0" dirty="0" err="1">
                <a:ln>
                  <a:noFill/>
                </a:ln>
                <a:solidFill>
                  <a:prstClr val="black"/>
                </a:solidFill>
                <a:effectLst/>
                <a:uLnTx/>
                <a:uFillTx/>
              </a:rPr>
              <a:t>Perea</a:t>
            </a:r>
            <a:r>
              <a:rPr kumimoji="0" lang="en-US" sz="2200" b="0" i="0" u="none" strike="noStrike" kern="1200" cap="none" spc="0" normalizeH="0" baseline="0" noProof="0" dirty="0">
                <a:ln>
                  <a:noFill/>
                </a:ln>
                <a:solidFill>
                  <a:prstClr val="black"/>
                </a:solidFill>
                <a:effectLst/>
                <a:uLnTx/>
                <a:uFillTx/>
              </a:rPr>
              <a:t>, working paper,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ndParaRPr>
          </a:p>
        </p:txBody>
      </p:sp>
      <p:sp>
        <p:nvSpPr>
          <p:cNvPr id="12" name="Rectángulo 7">
            <a:extLst>
              <a:ext uri="{FF2B5EF4-FFF2-40B4-BE49-F238E27FC236}">
                <a16:creationId xmlns:a16="http://schemas.microsoft.com/office/drawing/2014/main" id="{91CFACBB-A048-0B4B-8B75-42DD5C3E3168}"/>
              </a:ext>
            </a:extLst>
          </p:cNvPr>
          <p:cNvSpPr/>
          <p:nvPr/>
        </p:nvSpPr>
        <p:spPr>
          <a:xfrm>
            <a:off x="1203177" y="5611083"/>
            <a:ext cx="1002421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9B0420B-E683-4C42-8662-5E71590E45DC}"/>
              </a:ext>
            </a:extLst>
          </p:cNvPr>
          <p:cNvSpPr txBox="1"/>
          <p:nvPr/>
        </p:nvSpPr>
        <p:spPr>
          <a:xfrm>
            <a:off x="9821883" y="0"/>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344716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69" y="517839"/>
            <a:ext cx="7397744"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s-ES_tradnl" sz="2800" b="1" i="0" u="none" strike="noStrike" kern="1200" cap="none" spc="0" normalizeH="0" baseline="0" noProof="0" dirty="0">
                <a:ln>
                  <a:noFill/>
                </a:ln>
                <a:solidFill>
                  <a:srgbClr val="008000"/>
                </a:solidFill>
                <a:effectLst/>
                <a:uLnTx/>
                <a:uFillTx/>
                <a:latin typeface="Calibri" panose="020F0502020204030204" pitchFamily="34" charset="0"/>
                <a:ea typeface="ＭＳ Ｐゴシック" panose="020B0600070205080204" pitchFamily="34" charset="-128"/>
                <a:cs typeface="+mn-cs"/>
              </a:rPr>
              <a:t>The need for standardization in such disclosures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Rectángulo 9">
            <a:extLst>
              <a:ext uri="{FF2B5EF4-FFF2-40B4-BE49-F238E27FC236}">
                <a16:creationId xmlns:a16="http://schemas.microsoft.com/office/drawing/2014/main" id="{B23B15C6-A5F6-4EC9-AFC0-C3A42C03262B}"/>
              </a:ext>
            </a:extLst>
          </p:cNvPr>
          <p:cNvSpPr/>
          <p:nvPr/>
        </p:nvSpPr>
        <p:spPr>
          <a:xfrm>
            <a:off x="1076771" y="1752494"/>
            <a:ext cx="10024217"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12" name="Rectángulo 7">
            <a:extLst>
              <a:ext uri="{FF2B5EF4-FFF2-40B4-BE49-F238E27FC236}">
                <a16:creationId xmlns:a16="http://schemas.microsoft.com/office/drawing/2014/main" id="{91CFACBB-A048-0B4B-8B75-42DD5C3E3168}"/>
              </a:ext>
            </a:extLst>
          </p:cNvPr>
          <p:cNvSpPr/>
          <p:nvPr/>
        </p:nvSpPr>
        <p:spPr>
          <a:xfrm>
            <a:off x="1076769" y="4757873"/>
            <a:ext cx="1002421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AE3BFC46-F27C-684C-DA6C-C8FA82F6DFE0}"/>
              </a:ext>
            </a:extLst>
          </p:cNvPr>
          <p:cNvSpPr/>
          <p:nvPr/>
        </p:nvSpPr>
        <p:spPr>
          <a:xfrm>
            <a:off x="1076769" y="1679954"/>
            <a:ext cx="10024217" cy="4493538"/>
          </a:xfrm>
          <a:prstGeom prst="rect">
            <a:avLst/>
          </a:prstGeom>
        </p:spPr>
        <p:txBody>
          <a:bodyPr wrap="square">
            <a:spAutoFit/>
          </a:bodyPr>
          <a:lstStyle/>
          <a:p>
            <a:pPr lvl="0" algn="just">
              <a:defRPr/>
            </a:pPr>
            <a:r>
              <a:rPr lang="en-US" sz="2200" dirty="0">
                <a:solidFill>
                  <a:srgbClr val="000000"/>
                </a:solidFill>
              </a:rPr>
              <a:t>1. The study provides evidence of AI disclosure, a type of non-financial disclosure that has not been explored yet in the literature. Unlike existing studies, </a:t>
            </a:r>
            <a:r>
              <a:rPr lang="en-US" sz="2200" b="1" dirty="0">
                <a:solidFill>
                  <a:srgbClr val="000000"/>
                </a:solidFill>
              </a:rPr>
              <a:t>we propose a first definition of the topic and a taxonomy </a:t>
            </a:r>
            <a:r>
              <a:rPr lang="en-US" sz="2200" dirty="0">
                <a:solidFill>
                  <a:srgbClr val="000000"/>
                </a:solidFill>
              </a:rPr>
              <a:t>that can be used in further research on CDR disclosure and can contribute to the development of KPIs in the field. </a:t>
            </a:r>
          </a:p>
          <a:p>
            <a:pPr marL="342900" lvl="0" indent="-342900" algn="just">
              <a:buFontTx/>
              <a:buChar char="-"/>
              <a:defRPr/>
            </a:pPr>
            <a:endParaRPr lang="en-US" sz="2200" dirty="0">
              <a:solidFill>
                <a:srgbClr val="000000"/>
              </a:solidFill>
            </a:endParaRPr>
          </a:p>
          <a:p>
            <a:pPr lvl="0" algn="just">
              <a:defRPr/>
            </a:pPr>
            <a:r>
              <a:rPr lang="en-US" sz="2200" dirty="0">
                <a:solidFill>
                  <a:srgbClr val="000000"/>
                </a:solidFill>
              </a:rPr>
              <a:t>2. </a:t>
            </a:r>
            <a:r>
              <a:rPr lang="en-US" sz="2200" b="1" dirty="0">
                <a:solidFill>
                  <a:srgbClr val="000000"/>
                </a:solidFill>
              </a:rPr>
              <a:t>ADM disclosure </a:t>
            </a:r>
            <a:r>
              <a:rPr lang="en-US" sz="2200" dirty="0">
                <a:solidFill>
                  <a:srgbClr val="000000"/>
                </a:solidFill>
              </a:rPr>
              <a:t>(an important part of CDR) </a:t>
            </a:r>
            <a:r>
              <a:rPr lang="en-US" sz="2200" b="1" dirty="0">
                <a:solidFill>
                  <a:srgbClr val="000000"/>
                </a:solidFill>
              </a:rPr>
              <a:t>is rather scarce </a:t>
            </a:r>
            <a:r>
              <a:rPr lang="en-US" sz="2200" dirty="0">
                <a:solidFill>
                  <a:srgbClr val="000000"/>
                </a:solidFill>
              </a:rPr>
              <a:t>and still at a preliminary stage. Only a few Western European companies disclosed information related to ADM in their annual/sustainability reports in the years investigated. In total, there were 28 mentions. Indeed, </a:t>
            </a:r>
            <a:r>
              <a:rPr lang="en-US" sz="2200" b="1" dirty="0">
                <a:solidFill>
                  <a:srgbClr val="000000"/>
                </a:solidFill>
              </a:rPr>
              <a:t>no company reported its compliance with certain standards</a:t>
            </a:r>
            <a:r>
              <a:rPr lang="en-US" sz="2200" dirty="0">
                <a:solidFill>
                  <a:srgbClr val="000000"/>
                </a:solidFill>
              </a:rPr>
              <a:t> regarding ADM usage. </a:t>
            </a:r>
          </a:p>
          <a:p>
            <a:pPr marL="342900" indent="-342900" algn="just">
              <a:buFontTx/>
              <a:buChar char="-"/>
              <a:defRPr/>
            </a:pPr>
            <a:endParaRPr lang="en-US" sz="2200" dirty="0">
              <a:solidFill>
                <a:srgbClr val="000000"/>
              </a:solidFill>
            </a:endParaRPr>
          </a:p>
          <a:p>
            <a:pPr algn="just">
              <a:defRPr/>
            </a:pPr>
            <a:r>
              <a:rPr lang="en-US" sz="2200" dirty="0">
                <a:solidFill>
                  <a:srgbClr val="000000"/>
                </a:solidFill>
              </a:rPr>
              <a:t>3. We confirm the </a:t>
            </a:r>
            <a:r>
              <a:rPr lang="en-US" sz="2200" b="1" dirty="0">
                <a:solidFill>
                  <a:srgbClr val="000000"/>
                </a:solidFill>
              </a:rPr>
              <a:t>lack of standardization </a:t>
            </a:r>
            <a:r>
              <a:rPr lang="en-US" sz="2200" dirty="0">
                <a:solidFill>
                  <a:srgbClr val="000000"/>
                </a:solidFill>
              </a:rPr>
              <a:t>in data protection disclosures</a:t>
            </a:r>
          </a:p>
          <a:p>
            <a:pPr marL="342900" lvl="0" indent="-342900" algn="just">
              <a:buFontTx/>
              <a:buChar char="-"/>
              <a:defRPr/>
            </a:pPr>
            <a:endParaRPr lang="en-US" sz="2200" dirty="0">
              <a:solidFill>
                <a:srgbClr val="000000"/>
              </a:solidFill>
            </a:endParaRPr>
          </a:p>
        </p:txBody>
      </p:sp>
      <p:sp>
        <p:nvSpPr>
          <p:cNvPr id="4" name="CuadroTexto 3">
            <a:extLst>
              <a:ext uri="{FF2B5EF4-FFF2-40B4-BE49-F238E27FC236}">
                <a16:creationId xmlns:a16="http://schemas.microsoft.com/office/drawing/2014/main" id="{4B40448B-B1C5-EEAD-E9B0-E48AF7621499}"/>
              </a:ext>
            </a:extLst>
          </p:cNvPr>
          <p:cNvSpPr txBox="1"/>
          <p:nvPr/>
        </p:nvSpPr>
        <p:spPr>
          <a:xfrm>
            <a:off x="3048000" y="3153886"/>
            <a:ext cx="6096000"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D019071F-2F2A-2041-8071-4F8904367E60}"/>
              </a:ext>
            </a:extLst>
          </p:cNvPr>
          <p:cNvSpPr txBox="1"/>
          <p:nvPr/>
        </p:nvSpPr>
        <p:spPr>
          <a:xfrm>
            <a:off x="9821883" y="70554"/>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42795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965262" y="464090"/>
            <a:ext cx="8277101"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Companies disclosing about CDR in their A/S reports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Rectángulo 9">
            <a:extLst>
              <a:ext uri="{FF2B5EF4-FFF2-40B4-BE49-F238E27FC236}">
                <a16:creationId xmlns:a16="http://schemas.microsoft.com/office/drawing/2014/main" id="{B23B15C6-A5F6-4EC9-AFC0-C3A42C03262B}"/>
              </a:ext>
            </a:extLst>
          </p:cNvPr>
          <p:cNvSpPr/>
          <p:nvPr/>
        </p:nvSpPr>
        <p:spPr>
          <a:xfrm>
            <a:off x="1076771" y="1752494"/>
            <a:ext cx="10024217" cy="3816429"/>
          </a:xfrm>
          <a:prstGeom prst="rect">
            <a:avLst/>
          </a:prstGeom>
        </p:spPr>
        <p:txBody>
          <a:bodyPr wrap="square">
            <a:spAutoFit/>
          </a:bodyPr>
          <a:lstStyle/>
          <a:p>
            <a:pPr algn="just">
              <a:defRPr/>
            </a:pPr>
            <a:r>
              <a:rPr lang="en-US" sz="2200" b="1" dirty="0"/>
              <a:t>Sample: </a:t>
            </a:r>
            <a:r>
              <a:rPr lang="en-US" sz="2200" dirty="0"/>
              <a:t>403 reports (year 2021) from major listed companies (346) in 13 western Europe countries </a:t>
            </a:r>
          </a:p>
          <a:p>
            <a:pPr algn="just">
              <a:defRPr/>
            </a:pPr>
            <a:endParaRPr lang="en-US" sz="2200" dirty="0"/>
          </a:p>
          <a:p>
            <a:pPr algn="just">
              <a:defRPr/>
            </a:pPr>
            <a:r>
              <a:rPr lang="en-US" sz="2200" b="1" dirty="0"/>
              <a:t>Methodology: </a:t>
            </a:r>
            <a:r>
              <a:rPr lang="en-US" sz="2200" dirty="0"/>
              <a:t>Text mining</a:t>
            </a:r>
          </a:p>
          <a:p>
            <a:pPr algn="just">
              <a:defRPr/>
            </a:pPr>
            <a:endParaRPr lang="en-US" sz="2200" dirty="0"/>
          </a:p>
          <a:p>
            <a:pPr algn="just">
              <a:defRPr/>
            </a:pPr>
            <a:r>
              <a:rPr lang="en-US" sz="2200" b="1" dirty="0"/>
              <a:t>Findings</a:t>
            </a:r>
            <a:r>
              <a:rPr lang="en-US" sz="2200" dirty="0"/>
              <a:t>: 8 companies (</a:t>
            </a:r>
            <a:r>
              <a:rPr lang="en-US" sz="2200" dirty="0" err="1"/>
              <a:t>Basf</a:t>
            </a:r>
            <a:r>
              <a:rPr lang="en-US" sz="2200" dirty="0"/>
              <a:t>, Daimler, Deutsche Telekom), (Telekom Austria, </a:t>
            </a:r>
            <a:r>
              <a:rPr lang="en-US" sz="2200" dirty="0" err="1"/>
              <a:t>Oesterr</a:t>
            </a:r>
            <a:r>
              <a:rPr lang="en-US" sz="2200" dirty="0"/>
              <a:t> Post), (Elisa, FI), (Dassault </a:t>
            </a:r>
            <a:r>
              <a:rPr lang="en-US" sz="2200" dirty="0" err="1"/>
              <a:t>Systemes</a:t>
            </a:r>
            <a:r>
              <a:rPr lang="en-US" sz="2200" dirty="0"/>
              <a:t>, FR) and (Hera Group, IT)</a:t>
            </a:r>
          </a:p>
          <a:p>
            <a:pPr algn="just">
              <a:defRPr/>
            </a:pPr>
            <a:endParaRPr lang="en-US" sz="2200" dirty="0"/>
          </a:p>
          <a:p>
            <a:pPr algn="just">
              <a:defRPr/>
            </a:pPr>
            <a:r>
              <a:rPr lang="en-US" sz="2200" b="1" dirty="0"/>
              <a:t>Contents: </a:t>
            </a:r>
            <a:r>
              <a:rPr lang="en-US" sz="2200" dirty="0"/>
              <a:t>CDR related to data protection and data security, CDR as an action area, CDR to ensure compliance with GDPR, CDR framework, CDR policy, CDR for ethical data management, digital sustainability, responsible use of AI, promoting a culture of CDR</a:t>
            </a:r>
          </a:p>
        </p:txBody>
      </p:sp>
      <p:sp>
        <p:nvSpPr>
          <p:cNvPr id="12" name="Rectángulo 7">
            <a:extLst>
              <a:ext uri="{FF2B5EF4-FFF2-40B4-BE49-F238E27FC236}">
                <a16:creationId xmlns:a16="http://schemas.microsoft.com/office/drawing/2014/main" id="{91CFACBB-A048-0B4B-8B75-42DD5C3E3168}"/>
              </a:ext>
            </a:extLst>
          </p:cNvPr>
          <p:cNvSpPr/>
          <p:nvPr/>
        </p:nvSpPr>
        <p:spPr>
          <a:xfrm>
            <a:off x="1076769" y="4757873"/>
            <a:ext cx="10024217" cy="830997"/>
          </a:xfrm>
          <a:prstGeom prst="rect">
            <a:avLst/>
          </a:prstGeom>
        </p:spPr>
        <p:txBody>
          <a:bodyPr wrap="square">
            <a:spAutoFit/>
          </a:bodyPr>
          <a:lstStyle/>
          <a:p>
            <a:pPr algn="just">
              <a:defRPr/>
            </a:pPr>
            <a:endParaRPr lang="en-US" sz="2400" dirty="0"/>
          </a:p>
          <a:p>
            <a:pPr algn="just">
              <a:defRPr/>
            </a:pPr>
            <a:endParaRPr lang="en-US" sz="2400" dirty="0"/>
          </a:p>
        </p:txBody>
      </p:sp>
      <p:sp>
        <p:nvSpPr>
          <p:cNvPr id="7" name="TextBox 6">
            <a:extLst>
              <a:ext uri="{FF2B5EF4-FFF2-40B4-BE49-F238E27FC236}">
                <a16:creationId xmlns:a16="http://schemas.microsoft.com/office/drawing/2014/main" id="{B0DA2915-9668-E347-8E0A-D481063D396E}"/>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50686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disclosures</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 name="Imagen 1">
            <a:extLst>
              <a:ext uri="{FF2B5EF4-FFF2-40B4-BE49-F238E27FC236}">
                <a16:creationId xmlns:a16="http://schemas.microsoft.com/office/drawing/2014/main" id="{13913FE6-2DEC-0B20-00F4-4AF6A18A6781}"/>
              </a:ext>
            </a:extLst>
          </p:cNvPr>
          <p:cNvPicPr>
            <a:picLocks noChangeAspect="1"/>
          </p:cNvPicPr>
          <p:nvPr/>
        </p:nvPicPr>
        <p:blipFill rotWithShape="1">
          <a:blip r:embed="rId3"/>
          <a:srcRect l="5487" t="15931" r="28196"/>
          <a:stretch/>
        </p:blipFill>
        <p:spPr>
          <a:xfrm>
            <a:off x="1967724" y="1306464"/>
            <a:ext cx="7785875" cy="5548876"/>
          </a:xfrm>
          <a:prstGeom prst="rect">
            <a:avLst/>
          </a:prstGeom>
        </p:spPr>
      </p:pic>
      <p:sp>
        <p:nvSpPr>
          <p:cNvPr id="6" name="TextBox 5">
            <a:extLst>
              <a:ext uri="{FF2B5EF4-FFF2-40B4-BE49-F238E27FC236}">
                <a16:creationId xmlns:a16="http://schemas.microsoft.com/office/drawing/2014/main" id="{9BE974A2-E5DF-AB4B-9976-BB60708B70F6}"/>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42918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disclosures</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4" name="Imagen 3">
            <a:extLst>
              <a:ext uri="{FF2B5EF4-FFF2-40B4-BE49-F238E27FC236}">
                <a16:creationId xmlns:a16="http://schemas.microsoft.com/office/drawing/2014/main" id="{B93B9CAA-373A-6016-B0ED-F0C9778C7292}"/>
              </a:ext>
            </a:extLst>
          </p:cNvPr>
          <p:cNvPicPr>
            <a:picLocks noChangeAspect="1"/>
          </p:cNvPicPr>
          <p:nvPr/>
        </p:nvPicPr>
        <p:blipFill rotWithShape="1">
          <a:blip r:embed="rId3"/>
          <a:srcRect l="47637" t="19344" r="8269" b="5677"/>
          <a:stretch/>
        </p:blipFill>
        <p:spPr>
          <a:xfrm>
            <a:off x="327559" y="1162805"/>
            <a:ext cx="10260680" cy="5734473"/>
          </a:xfrm>
          <a:prstGeom prst="rect">
            <a:avLst/>
          </a:prstGeom>
        </p:spPr>
      </p:pic>
      <p:sp>
        <p:nvSpPr>
          <p:cNvPr id="6" name="TextBox 5">
            <a:extLst>
              <a:ext uri="{FF2B5EF4-FFF2-40B4-BE49-F238E27FC236}">
                <a16:creationId xmlns:a16="http://schemas.microsoft.com/office/drawing/2014/main" id="{6D294212-B987-B14D-99CD-6C4F74CEF852}"/>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132586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xfrm>
            <a:off x="8636238" y="613415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29"/>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s-ES_tradnl" sz="2800" b="1" i="0" u="none" strike="noStrike" kern="1200" cap="none" spc="0" normalizeH="0" baseline="0" noProof="0" dirty="0">
                <a:ln>
                  <a:noFill/>
                </a:ln>
                <a:solidFill>
                  <a:srgbClr val="008000"/>
                </a:solidFill>
                <a:effectLst/>
                <a:uLnTx/>
                <a:uFillTx/>
                <a:latin typeface="Calibri" panose="020F0502020204030204" pitchFamily="34" charset="0"/>
                <a:ea typeface="ＭＳ Ｐゴシック" panose="020B0600070205080204" pitchFamily="34" charset="-128"/>
                <a:cs typeface="+mn-cs"/>
              </a:rPr>
              <a:t>Agenda</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 name="Rectángulo 5">
            <a:extLst>
              <a:ext uri="{FF2B5EF4-FFF2-40B4-BE49-F238E27FC236}">
                <a16:creationId xmlns:a16="http://schemas.microsoft.com/office/drawing/2014/main" id="{B23B15C6-A5F6-4EC9-AFC0-C3A42C03262B}"/>
              </a:ext>
            </a:extLst>
          </p:cNvPr>
          <p:cNvSpPr/>
          <p:nvPr/>
        </p:nvSpPr>
        <p:spPr>
          <a:xfrm>
            <a:off x="1076770" y="1595413"/>
            <a:ext cx="10024217" cy="32932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4306888" marR="0" lvl="0" indent="0" algn="r" defTabSz="914400" rtl="0" eaLnBrk="1" fontAlgn="auto" latinLnBrk="0" hangingPunct="1">
              <a:lnSpc>
                <a:spcPct val="100000"/>
              </a:lnSpc>
              <a:spcBef>
                <a:spcPts val="0"/>
              </a:spcBef>
              <a:spcAft>
                <a:spcPts val="0"/>
              </a:spcAft>
              <a:buClrTx/>
              <a:buSzTx/>
              <a:buFontTx/>
              <a:buNone/>
              <a:tabLst>
                <a:tab pos="3589338" algn="l"/>
                <a:tab pos="4127500" algn="l"/>
              </a:tabLst>
              <a:defRPr/>
            </a:pPr>
            <a:endParaRPr kumimoji="0" lang="es-E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692400" marR="0" lvl="0" indent="-95250" algn="r" defTabSz="914400" rtl="0" eaLnBrk="1" fontAlgn="auto" latinLnBrk="0" hangingPunct="1">
              <a:lnSpc>
                <a:spcPct val="100000"/>
              </a:lnSpc>
              <a:spcBef>
                <a:spcPts val="0"/>
              </a:spcBef>
              <a:spcAft>
                <a:spcPts val="0"/>
              </a:spcAft>
              <a:buClrTx/>
              <a:buSzTx/>
              <a:buFontTx/>
              <a:buNone/>
              <a:tabLst>
                <a:tab pos="3675063" algn="l"/>
                <a:tab pos="4127500" algn="l"/>
              </a:tabLst>
              <a:defRPr/>
            </a:pPr>
            <a:endParaRPr kumimoji="0" lang="es-E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01586110-55CD-42F9-AAEC-F1CF9D77B307}"/>
              </a:ext>
            </a:extLst>
          </p:cNvPr>
          <p:cNvPicPr>
            <a:picLocks noChangeAspect="1"/>
          </p:cNvPicPr>
          <p:nvPr/>
        </p:nvPicPr>
        <p:blipFill rotWithShape="1">
          <a:blip r:embed="rId3"/>
          <a:srcRect l="19893" t="13931" r="21506" b="17859"/>
          <a:stretch/>
        </p:blipFill>
        <p:spPr>
          <a:xfrm>
            <a:off x="-16379" y="0"/>
            <a:ext cx="9177471" cy="6005889"/>
          </a:xfrm>
          <a:prstGeom prst="rect">
            <a:avLst/>
          </a:prstGeom>
        </p:spPr>
      </p:pic>
      <p:sp>
        <p:nvSpPr>
          <p:cNvPr id="7" name="TextBox 6">
            <a:extLst>
              <a:ext uri="{FF2B5EF4-FFF2-40B4-BE49-F238E27FC236}">
                <a16:creationId xmlns:a16="http://schemas.microsoft.com/office/drawing/2014/main" id="{8AB047B9-7DDF-4A47-85B3-DF14BBF9FA78}"/>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218645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3FCEA-A170-BC4B-A4C2-FAD340DFBB8F}"/>
              </a:ext>
            </a:extLst>
          </p:cNvPr>
          <p:cNvSpPr>
            <a:spLocks noGrp="1"/>
          </p:cNvSpPr>
          <p:nvPr>
            <p:ph idx="1"/>
          </p:nvPr>
        </p:nvSpPr>
        <p:spPr>
          <a:xfrm>
            <a:off x="1076771" y="1424791"/>
            <a:ext cx="10515600" cy="4512545"/>
          </a:xfrm>
        </p:spPr>
        <p:txBody>
          <a:bodyPr>
            <a:normAutofit fontScale="25000" lnSpcReduction="20000"/>
          </a:bodyPr>
          <a:lstStyle/>
          <a:p>
            <a:pPr marL="0" indent="0">
              <a:buNone/>
            </a:pPr>
            <a:r>
              <a:rPr lang="en-GB" sz="8000" b="1" dirty="0"/>
              <a:t>Methods </a:t>
            </a:r>
          </a:p>
          <a:p>
            <a:pPr marL="0" indent="0">
              <a:buNone/>
            </a:pPr>
            <a:endParaRPr lang="en-GB" sz="8000" dirty="0"/>
          </a:p>
          <a:p>
            <a:pPr marL="0" indent="0">
              <a:buNone/>
            </a:pPr>
            <a:r>
              <a:rPr lang="en-GB" sz="8000" b="1" dirty="0"/>
              <a:t>Inputs:</a:t>
            </a:r>
          </a:p>
          <a:p>
            <a:r>
              <a:rPr lang="en-GB" sz="8000" dirty="0"/>
              <a:t>Analysing voluntary CDR reporting in Western European companies</a:t>
            </a:r>
          </a:p>
          <a:p>
            <a:r>
              <a:rPr lang="en-GB" sz="8000" dirty="0"/>
              <a:t>Exploring German CDR code and reporting practices of companies</a:t>
            </a:r>
          </a:p>
          <a:p>
            <a:r>
              <a:rPr lang="en-GB" sz="8000" dirty="0"/>
              <a:t>Exploring Digital Responsibility Goals</a:t>
            </a:r>
          </a:p>
          <a:p>
            <a:r>
              <a:rPr lang="en-GB" sz="8000" dirty="0"/>
              <a:t>Exploring Principles of Canada’s Digital Charter Trust </a:t>
            </a:r>
          </a:p>
          <a:p>
            <a:r>
              <a:rPr lang="en-GB" sz="8000" dirty="0"/>
              <a:t>Exploring Principles from the EU trustworthy AI </a:t>
            </a:r>
          </a:p>
          <a:p>
            <a:pPr marL="0" indent="0">
              <a:buNone/>
            </a:pPr>
            <a:endParaRPr lang="en-GB" sz="8000" dirty="0"/>
          </a:p>
          <a:p>
            <a:pPr marL="0" indent="0">
              <a:buNone/>
            </a:pPr>
            <a:r>
              <a:rPr lang="en-GB" sz="8000" b="1" dirty="0"/>
              <a:t>First draft:</a:t>
            </a:r>
          </a:p>
          <a:p>
            <a:r>
              <a:rPr lang="en-GB" sz="8000" dirty="0"/>
              <a:t>Elements from above mentioned sources were compared, contrasted, organized into a final set of proposed elements. </a:t>
            </a:r>
          </a:p>
          <a:p>
            <a:r>
              <a:rPr lang="en-GB" sz="8000" dirty="0"/>
              <a:t>The proposed elements were sent for validation via questionnaire (adopting international multistakeholder approach)</a:t>
            </a:r>
          </a:p>
          <a:p>
            <a:pPr marL="0" indent="0">
              <a:buNone/>
            </a:pPr>
            <a:endParaRPr lang="en-GB" sz="8000" dirty="0"/>
          </a:p>
          <a:p>
            <a:pPr marL="0" indent="0">
              <a:buNone/>
            </a:pPr>
            <a:r>
              <a:rPr lang="en-GB" sz="8000" b="1" dirty="0"/>
              <a:t>Final proposal</a:t>
            </a:r>
          </a:p>
          <a:p>
            <a:pPr marL="0" indent="0">
              <a:buNone/>
            </a:pPr>
            <a:endParaRPr lang="en-SK" dirty="0"/>
          </a:p>
        </p:txBody>
      </p:sp>
      <p:sp>
        <p:nvSpPr>
          <p:cNvPr id="6" name="1 Título">
            <a:extLst>
              <a:ext uri="{FF2B5EF4-FFF2-40B4-BE49-F238E27FC236}">
                <a16:creationId xmlns:a16="http://schemas.microsoft.com/office/drawing/2014/main" id="{983ECF44-AE19-4144-AFF0-A4CDB572D35C}"/>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reporting framework </a:t>
            </a:r>
          </a:p>
        </p:txBody>
      </p:sp>
      <p:sp>
        <p:nvSpPr>
          <p:cNvPr id="4" name="TextBox 3">
            <a:extLst>
              <a:ext uri="{FF2B5EF4-FFF2-40B4-BE49-F238E27FC236}">
                <a16:creationId xmlns:a16="http://schemas.microsoft.com/office/drawing/2014/main" id="{F341A5F0-2270-E24E-B3DB-A6967C749960}"/>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t>CDR reporting framework</a:t>
            </a:r>
          </a:p>
          <a:p>
            <a:endParaRPr lang="en-SK" dirty="0"/>
          </a:p>
        </p:txBody>
      </p:sp>
    </p:spTree>
    <p:extLst>
      <p:ext uri="{BB962C8B-B14F-4D97-AF65-F5344CB8AC3E}">
        <p14:creationId xmlns:p14="http://schemas.microsoft.com/office/powerpoint/2010/main" val="319023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reporting framework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 name="Rectángulo 1"/>
          <p:cNvSpPr/>
          <p:nvPr/>
        </p:nvSpPr>
        <p:spPr>
          <a:xfrm>
            <a:off x="1076771" y="1784693"/>
            <a:ext cx="8910377" cy="3816429"/>
          </a:xfrm>
          <a:prstGeom prst="rect">
            <a:avLst/>
          </a:prstGeom>
        </p:spPr>
        <p:txBody>
          <a:bodyPr wrap="square">
            <a:spAutoFit/>
          </a:bodyPr>
          <a:lstStyle/>
          <a:p>
            <a:r>
              <a:rPr lang="en-US" sz="2200" b="1" dirty="0">
                <a:solidFill>
                  <a:srgbClr val="222222"/>
                </a:solidFill>
              </a:rPr>
              <a:t>Corporate approach to digital responsibility</a:t>
            </a:r>
            <a:r>
              <a:rPr lang="es-ES" sz="2200" b="1" dirty="0">
                <a:solidFill>
                  <a:srgbClr val="222222"/>
                </a:solidFill>
              </a:rPr>
              <a:t> and </a:t>
            </a:r>
            <a:r>
              <a:rPr lang="es-ES" sz="2200" dirty="0">
                <a:solidFill>
                  <a:srgbClr val="222222"/>
                </a:solidFill>
              </a:rPr>
              <a:t>E²SG</a:t>
            </a:r>
          </a:p>
          <a:p>
            <a:endParaRPr lang="es-ES" sz="2200" b="1" dirty="0">
              <a:solidFill>
                <a:srgbClr val="222222"/>
              </a:solidFill>
            </a:endParaRPr>
          </a:p>
          <a:p>
            <a:endParaRPr lang="es-ES" sz="2200" b="1" dirty="0">
              <a:solidFill>
                <a:srgbClr val="222222"/>
              </a:solidFill>
            </a:endParaRPr>
          </a:p>
          <a:p>
            <a:r>
              <a:rPr lang="es-ES" sz="2200" b="1" dirty="0">
                <a:solidFill>
                  <a:srgbClr val="222222"/>
                </a:solidFill>
              </a:rPr>
              <a:t>Digital-</a:t>
            </a:r>
            <a:r>
              <a:rPr lang="es-ES" sz="2200" b="1" dirty="0" err="1">
                <a:solidFill>
                  <a:srgbClr val="222222"/>
                </a:solidFill>
              </a:rPr>
              <a:t>related</a:t>
            </a:r>
            <a:r>
              <a:rPr lang="es-ES" sz="2200" b="1" dirty="0">
                <a:solidFill>
                  <a:srgbClr val="222222"/>
                </a:solidFill>
              </a:rPr>
              <a:t> </a:t>
            </a:r>
            <a:r>
              <a:rPr lang="es-ES" sz="2200" b="1" dirty="0" err="1">
                <a:solidFill>
                  <a:srgbClr val="222222"/>
                </a:solidFill>
              </a:rPr>
              <a:t>risks</a:t>
            </a:r>
            <a:endParaRPr lang="es-ES" sz="2200" b="1" dirty="0">
              <a:solidFill>
                <a:srgbClr val="222222"/>
              </a:solidFill>
            </a:endParaRPr>
          </a:p>
          <a:p>
            <a:pPr lvl="1"/>
            <a:endParaRPr lang="es-ES" sz="2200" dirty="0">
              <a:solidFill>
                <a:srgbClr val="222222"/>
              </a:solidFill>
            </a:endParaRPr>
          </a:p>
          <a:p>
            <a:pPr lvl="1"/>
            <a:endParaRPr lang="es-ES" sz="2200" dirty="0">
              <a:solidFill>
                <a:srgbClr val="222222"/>
              </a:solidFill>
            </a:endParaRPr>
          </a:p>
          <a:p>
            <a:r>
              <a:rPr lang="es-ES" sz="2200" b="1" dirty="0" err="1">
                <a:solidFill>
                  <a:srgbClr val="222222"/>
                </a:solidFill>
              </a:rPr>
              <a:t>Specific</a:t>
            </a:r>
            <a:r>
              <a:rPr lang="es-ES" sz="2200" b="1" dirty="0">
                <a:solidFill>
                  <a:srgbClr val="222222"/>
                </a:solidFill>
              </a:rPr>
              <a:t> </a:t>
            </a:r>
            <a:r>
              <a:rPr lang="es-ES" sz="2200" b="1" dirty="0" err="1">
                <a:solidFill>
                  <a:srgbClr val="222222"/>
                </a:solidFill>
              </a:rPr>
              <a:t>disclosures</a:t>
            </a:r>
            <a:r>
              <a:rPr lang="es-ES" sz="2200" b="1" dirty="0">
                <a:solidFill>
                  <a:srgbClr val="222222"/>
                </a:solidFill>
              </a:rPr>
              <a:t> and </a:t>
            </a:r>
            <a:r>
              <a:rPr lang="es-ES" sz="2200" b="1" dirty="0" err="1">
                <a:solidFill>
                  <a:srgbClr val="222222"/>
                </a:solidFill>
              </a:rPr>
              <a:t>KPIs</a:t>
            </a:r>
            <a:r>
              <a:rPr lang="es-ES" sz="2200" dirty="0">
                <a:solidFill>
                  <a:srgbClr val="222222"/>
                </a:solidFill>
              </a:rPr>
              <a:t> </a:t>
            </a:r>
            <a:r>
              <a:rPr lang="es-ES" sz="2200" dirty="0" err="1">
                <a:solidFill>
                  <a:srgbClr val="222222"/>
                </a:solidFill>
              </a:rPr>
              <a:t>for</a:t>
            </a:r>
            <a:r>
              <a:rPr lang="es-ES" sz="2200" dirty="0">
                <a:solidFill>
                  <a:srgbClr val="222222"/>
                </a:solidFill>
              </a:rPr>
              <a:t> digital </a:t>
            </a:r>
            <a:r>
              <a:rPr lang="es-ES" sz="2200" dirty="0" err="1">
                <a:solidFill>
                  <a:srgbClr val="222222"/>
                </a:solidFill>
              </a:rPr>
              <a:t>sustainability</a:t>
            </a:r>
            <a:r>
              <a:rPr lang="es-ES" sz="2200" dirty="0">
                <a:solidFill>
                  <a:srgbClr val="222222"/>
                </a:solidFill>
              </a:rPr>
              <a:t> </a:t>
            </a:r>
            <a:r>
              <a:rPr lang="es-ES" sz="2200" dirty="0" err="1">
                <a:solidFill>
                  <a:srgbClr val="222222"/>
                </a:solidFill>
              </a:rPr>
              <a:t>matters</a:t>
            </a:r>
            <a:r>
              <a:rPr lang="es-ES" sz="2200" dirty="0">
                <a:solidFill>
                  <a:srgbClr val="222222"/>
                </a:solidFill>
              </a:rPr>
              <a:t> </a:t>
            </a:r>
            <a:r>
              <a:rPr lang="es-ES" sz="2200" dirty="0" err="1">
                <a:solidFill>
                  <a:srgbClr val="222222"/>
                </a:solidFill>
              </a:rPr>
              <a:t>to</a:t>
            </a:r>
            <a:r>
              <a:rPr lang="es-ES" sz="2200" dirty="0">
                <a:solidFill>
                  <a:srgbClr val="222222"/>
                </a:solidFill>
              </a:rPr>
              <a:t> be </a:t>
            </a:r>
            <a:r>
              <a:rPr lang="es-ES" sz="2200" dirty="0" err="1">
                <a:solidFill>
                  <a:srgbClr val="222222"/>
                </a:solidFill>
              </a:rPr>
              <a:t>covered</a:t>
            </a:r>
            <a:r>
              <a:rPr lang="es-ES" sz="2200" dirty="0">
                <a:solidFill>
                  <a:srgbClr val="222222"/>
                </a:solidFill>
              </a:rPr>
              <a:t>: </a:t>
            </a:r>
          </a:p>
          <a:p>
            <a:endParaRPr lang="es-ES" sz="2200" b="1" dirty="0">
              <a:solidFill>
                <a:srgbClr val="222222"/>
              </a:solidFill>
            </a:endParaRPr>
          </a:p>
          <a:p>
            <a:r>
              <a:rPr lang="es-ES" sz="2200" dirty="0">
                <a:solidFill>
                  <a:srgbClr val="222222"/>
                </a:solidFill>
              </a:rPr>
              <a:t>	</a:t>
            </a:r>
            <a:r>
              <a:rPr lang="es-ES" sz="2200" dirty="0" err="1">
                <a:solidFill>
                  <a:srgbClr val="222222"/>
                </a:solidFill>
              </a:rPr>
              <a:t>Cybersecurity</a:t>
            </a:r>
            <a:endParaRPr lang="es-ES" sz="2200" dirty="0">
              <a:solidFill>
                <a:srgbClr val="222222"/>
              </a:solidFill>
            </a:endParaRPr>
          </a:p>
          <a:p>
            <a:r>
              <a:rPr lang="es-ES" sz="2200" dirty="0">
                <a:solidFill>
                  <a:srgbClr val="222222"/>
                </a:solidFill>
              </a:rPr>
              <a:t>	Data </a:t>
            </a:r>
            <a:r>
              <a:rPr lang="es-ES" sz="2200" dirty="0" err="1">
                <a:solidFill>
                  <a:srgbClr val="222222"/>
                </a:solidFill>
              </a:rPr>
              <a:t>protection</a:t>
            </a:r>
            <a:r>
              <a:rPr lang="es-ES" sz="2200" dirty="0">
                <a:solidFill>
                  <a:srgbClr val="222222"/>
                </a:solidFill>
              </a:rPr>
              <a:t> and </a:t>
            </a:r>
            <a:r>
              <a:rPr lang="es-ES" sz="2200" dirty="0" err="1">
                <a:solidFill>
                  <a:srgbClr val="222222"/>
                </a:solidFill>
              </a:rPr>
              <a:t>privacy</a:t>
            </a:r>
            <a:endParaRPr lang="es-ES" sz="2200" dirty="0">
              <a:solidFill>
                <a:srgbClr val="222222"/>
              </a:solidFill>
            </a:endParaRPr>
          </a:p>
          <a:p>
            <a:r>
              <a:rPr lang="es-ES" sz="2200" dirty="0">
                <a:solidFill>
                  <a:srgbClr val="222222"/>
                </a:solidFill>
              </a:rPr>
              <a:t>	</a:t>
            </a:r>
            <a:r>
              <a:rPr lang="es-ES" sz="2200" dirty="0" err="1">
                <a:solidFill>
                  <a:srgbClr val="222222"/>
                </a:solidFill>
              </a:rPr>
              <a:t>Trustworthy</a:t>
            </a:r>
            <a:r>
              <a:rPr lang="es-ES" sz="2200" dirty="0">
                <a:solidFill>
                  <a:srgbClr val="222222"/>
                </a:solidFill>
              </a:rPr>
              <a:t> </a:t>
            </a:r>
            <a:r>
              <a:rPr lang="es-ES" sz="2200" dirty="0" err="1">
                <a:solidFill>
                  <a:srgbClr val="222222"/>
                </a:solidFill>
              </a:rPr>
              <a:t>algorithms</a:t>
            </a:r>
            <a:r>
              <a:rPr lang="es-ES" sz="2200" dirty="0">
                <a:solidFill>
                  <a:srgbClr val="222222"/>
                </a:solidFill>
              </a:rPr>
              <a:t> and data </a:t>
            </a:r>
            <a:r>
              <a:rPr lang="es-ES" sz="2200" dirty="0" err="1">
                <a:solidFill>
                  <a:srgbClr val="222222"/>
                </a:solidFill>
              </a:rPr>
              <a:t>fairness</a:t>
            </a:r>
            <a:endParaRPr lang="es-ES" sz="2200" dirty="0">
              <a:solidFill>
                <a:srgbClr val="222222"/>
              </a:solidFill>
            </a:endParaRPr>
          </a:p>
        </p:txBody>
      </p:sp>
      <p:sp>
        <p:nvSpPr>
          <p:cNvPr id="6" name="TextBox 5">
            <a:extLst>
              <a:ext uri="{FF2B5EF4-FFF2-40B4-BE49-F238E27FC236}">
                <a16:creationId xmlns:a16="http://schemas.microsoft.com/office/drawing/2014/main" id="{AAE1A943-3F40-E640-B89C-5B88FA0B5D74}"/>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t>CDR reporting framework</a:t>
            </a:r>
          </a:p>
          <a:p>
            <a:endParaRPr lang="en-SK" dirty="0"/>
          </a:p>
        </p:txBody>
      </p:sp>
    </p:spTree>
    <p:extLst>
      <p:ext uri="{BB962C8B-B14F-4D97-AF65-F5344CB8AC3E}">
        <p14:creationId xmlns:p14="http://schemas.microsoft.com/office/powerpoint/2010/main" val="209200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reporting framework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5" name="Imagen 4"/>
          <p:cNvPicPr>
            <a:picLocks noChangeAspect="1"/>
          </p:cNvPicPr>
          <p:nvPr/>
        </p:nvPicPr>
        <p:blipFill>
          <a:blip r:embed="rId3"/>
          <a:stretch>
            <a:fillRect/>
          </a:stretch>
        </p:blipFill>
        <p:spPr>
          <a:xfrm>
            <a:off x="1076771" y="1653436"/>
            <a:ext cx="10072057" cy="4070959"/>
          </a:xfrm>
          <a:prstGeom prst="rect">
            <a:avLst/>
          </a:prstGeom>
        </p:spPr>
      </p:pic>
      <p:sp>
        <p:nvSpPr>
          <p:cNvPr id="6" name="TextBox 5">
            <a:extLst>
              <a:ext uri="{FF2B5EF4-FFF2-40B4-BE49-F238E27FC236}">
                <a16:creationId xmlns:a16="http://schemas.microsoft.com/office/drawing/2014/main" id="{610350D8-716C-9E45-9A51-6DEC3EE1330E}"/>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t>CDR reporting framework</a:t>
            </a:r>
          </a:p>
          <a:p>
            <a:endParaRPr lang="en-SK" dirty="0"/>
          </a:p>
        </p:txBody>
      </p:sp>
    </p:spTree>
    <p:extLst>
      <p:ext uri="{BB962C8B-B14F-4D97-AF65-F5344CB8AC3E}">
        <p14:creationId xmlns:p14="http://schemas.microsoft.com/office/powerpoint/2010/main" val="169392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reporting framework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3" name="Imagen 2"/>
          <p:cNvPicPr>
            <a:picLocks noChangeAspect="1"/>
          </p:cNvPicPr>
          <p:nvPr/>
        </p:nvPicPr>
        <p:blipFill>
          <a:blip r:embed="rId3"/>
          <a:stretch>
            <a:fillRect/>
          </a:stretch>
        </p:blipFill>
        <p:spPr>
          <a:xfrm>
            <a:off x="1200386" y="1415439"/>
            <a:ext cx="9758155" cy="1077239"/>
          </a:xfrm>
          <a:prstGeom prst="rect">
            <a:avLst/>
          </a:prstGeom>
        </p:spPr>
      </p:pic>
      <p:pic>
        <p:nvPicPr>
          <p:cNvPr id="4" name="Imagen 3"/>
          <p:cNvPicPr>
            <a:picLocks noChangeAspect="1"/>
          </p:cNvPicPr>
          <p:nvPr/>
        </p:nvPicPr>
        <p:blipFill>
          <a:blip r:embed="rId4"/>
          <a:stretch>
            <a:fillRect/>
          </a:stretch>
        </p:blipFill>
        <p:spPr>
          <a:xfrm>
            <a:off x="1200386" y="2968260"/>
            <a:ext cx="9758155" cy="3388090"/>
          </a:xfrm>
          <a:prstGeom prst="rect">
            <a:avLst/>
          </a:prstGeom>
        </p:spPr>
      </p:pic>
      <p:sp>
        <p:nvSpPr>
          <p:cNvPr id="7" name="TextBox 6">
            <a:extLst>
              <a:ext uri="{FF2B5EF4-FFF2-40B4-BE49-F238E27FC236}">
                <a16:creationId xmlns:a16="http://schemas.microsoft.com/office/drawing/2014/main" id="{0C06D0EB-6CDE-3D45-99B6-760C0959DD79}"/>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t>CDR reporting framework</a:t>
            </a:r>
          </a:p>
          <a:p>
            <a:endParaRPr lang="en-SK" dirty="0"/>
          </a:p>
        </p:txBody>
      </p:sp>
    </p:spTree>
    <p:extLst>
      <p:ext uri="{BB962C8B-B14F-4D97-AF65-F5344CB8AC3E}">
        <p14:creationId xmlns:p14="http://schemas.microsoft.com/office/powerpoint/2010/main" val="296232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35B85F-9C15-804F-A1E6-B63B29621470}"/>
              </a:ext>
            </a:extLst>
          </p:cNvPr>
          <p:cNvPicPr>
            <a:picLocks noChangeAspect="1"/>
          </p:cNvPicPr>
          <p:nvPr/>
        </p:nvPicPr>
        <p:blipFill rotWithShape="1">
          <a:blip r:embed="rId2"/>
          <a:srcRect t="15430" b="5766"/>
          <a:stretch/>
        </p:blipFill>
        <p:spPr>
          <a:xfrm>
            <a:off x="2671947" y="0"/>
            <a:ext cx="9520053" cy="6895075"/>
          </a:xfrm>
          <a:prstGeom prst="rect">
            <a:avLst/>
          </a:prstGeom>
        </p:spPr>
      </p:pic>
      <p:sp>
        <p:nvSpPr>
          <p:cNvPr id="2" name="Title 1">
            <a:extLst>
              <a:ext uri="{FF2B5EF4-FFF2-40B4-BE49-F238E27FC236}">
                <a16:creationId xmlns:a16="http://schemas.microsoft.com/office/drawing/2014/main" id="{FBA82D23-FB9A-8742-9504-48C67F773743}"/>
              </a:ext>
            </a:extLst>
          </p:cNvPr>
          <p:cNvSpPr>
            <a:spLocks noGrp="1"/>
          </p:cNvSpPr>
          <p:nvPr>
            <p:ph type="title"/>
          </p:nvPr>
        </p:nvSpPr>
        <p:spPr>
          <a:xfrm>
            <a:off x="541316" y="1482159"/>
            <a:ext cx="10515600" cy="1325563"/>
          </a:xfrm>
        </p:spPr>
        <p:txBody>
          <a:bodyPr/>
          <a:lstStyle/>
          <a:p>
            <a:r>
              <a:rPr lang="en-SK" b="1" dirty="0"/>
              <a:t>Agenda</a:t>
            </a:r>
          </a:p>
        </p:txBody>
      </p:sp>
      <p:sp>
        <p:nvSpPr>
          <p:cNvPr id="3" name="Content Placeholder 2">
            <a:extLst>
              <a:ext uri="{FF2B5EF4-FFF2-40B4-BE49-F238E27FC236}">
                <a16:creationId xmlns:a16="http://schemas.microsoft.com/office/drawing/2014/main" id="{7CA73BF3-51D6-A047-B31C-88C5E2D341D9}"/>
              </a:ext>
            </a:extLst>
          </p:cNvPr>
          <p:cNvSpPr>
            <a:spLocks noGrp="1"/>
          </p:cNvSpPr>
          <p:nvPr>
            <p:ph idx="1"/>
          </p:nvPr>
        </p:nvSpPr>
        <p:spPr>
          <a:xfrm>
            <a:off x="683820" y="3116704"/>
            <a:ext cx="10515600" cy="3469389"/>
          </a:xfrm>
        </p:spPr>
        <p:txBody>
          <a:bodyPr/>
          <a:lstStyle/>
          <a:p>
            <a:pPr marL="0" indent="0">
              <a:buNone/>
            </a:pPr>
            <a:r>
              <a:rPr lang="en-SK" dirty="0"/>
              <a:t>Introduction</a:t>
            </a:r>
          </a:p>
          <a:p>
            <a:pPr marL="0" indent="0">
              <a:buNone/>
            </a:pPr>
            <a:r>
              <a:rPr lang="en-SK" dirty="0"/>
              <a:t>CDR scope and definition </a:t>
            </a:r>
          </a:p>
          <a:p>
            <a:pPr marL="0" indent="0">
              <a:buNone/>
            </a:pPr>
            <a:r>
              <a:rPr lang="en-SK" dirty="0"/>
              <a:t>Our previous research </a:t>
            </a:r>
          </a:p>
          <a:p>
            <a:pPr marL="0" indent="0">
              <a:buNone/>
            </a:pPr>
            <a:r>
              <a:rPr lang="en-SK" dirty="0"/>
              <a:t>CDR reporting framework</a:t>
            </a:r>
          </a:p>
        </p:txBody>
      </p:sp>
    </p:spTree>
    <p:extLst>
      <p:ext uri="{BB962C8B-B14F-4D97-AF65-F5344CB8AC3E}">
        <p14:creationId xmlns:p14="http://schemas.microsoft.com/office/powerpoint/2010/main" val="416851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reporting framework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3" name="Imagen 2"/>
          <p:cNvPicPr>
            <a:picLocks noChangeAspect="1"/>
          </p:cNvPicPr>
          <p:nvPr/>
        </p:nvPicPr>
        <p:blipFill>
          <a:blip r:embed="rId3"/>
          <a:stretch>
            <a:fillRect/>
          </a:stretch>
        </p:blipFill>
        <p:spPr>
          <a:xfrm>
            <a:off x="1076771" y="1572178"/>
            <a:ext cx="9870977" cy="3137608"/>
          </a:xfrm>
          <a:prstGeom prst="rect">
            <a:avLst/>
          </a:prstGeom>
        </p:spPr>
      </p:pic>
      <p:sp>
        <p:nvSpPr>
          <p:cNvPr id="6" name="TextBox 5">
            <a:extLst>
              <a:ext uri="{FF2B5EF4-FFF2-40B4-BE49-F238E27FC236}">
                <a16:creationId xmlns:a16="http://schemas.microsoft.com/office/drawing/2014/main" id="{CE1B0D52-AC35-E147-A8F4-8B2BD48335F0}"/>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t>CDR reporting framework</a:t>
            </a:r>
          </a:p>
          <a:p>
            <a:endParaRPr lang="en-SK" dirty="0"/>
          </a:p>
        </p:txBody>
      </p:sp>
    </p:spTree>
    <p:extLst>
      <p:ext uri="{BB962C8B-B14F-4D97-AF65-F5344CB8AC3E}">
        <p14:creationId xmlns:p14="http://schemas.microsoft.com/office/powerpoint/2010/main" val="38413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1" y="356504"/>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reporting framework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3" name="Imagen 2"/>
          <p:cNvPicPr>
            <a:picLocks noChangeAspect="1"/>
          </p:cNvPicPr>
          <p:nvPr/>
        </p:nvPicPr>
        <p:blipFill>
          <a:blip r:embed="rId3"/>
          <a:stretch>
            <a:fillRect/>
          </a:stretch>
        </p:blipFill>
        <p:spPr>
          <a:xfrm>
            <a:off x="1076771" y="1306464"/>
            <a:ext cx="9841387" cy="4906446"/>
          </a:xfrm>
          <a:prstGeom prst="rect">
            <a:avLst/>
          </a:prstGeom>
        </p:spPr>
      </p:pic>
      <p:sp>
        <p:nvSpPr>
          <p:cNvPr id="6" name="TextBox 5">
            <a:extLst>
              <a:ext uri="{FF2B5EF4-FFF2-40B4-BE49-F238E27FC236}">
                <a16:creationId xmlns:a16="http://schemas.microsoft.com/office/drawing/2014/main" id="{35FCE000-9420-4946-8763-40A29B91F083}"/>
              </a:ext>
            </a:extLst>
          </p:cNvPr>
          <p:cNvSpPr txBox="1"/>
          <p:nvPr/>
        </p:nvSpPr>
        <p:spPr>
          <a:xfrm>
            <a:off x="9821883" y="14537"/>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t>CDR reporting framework</a:t>
            </a:r>
          </a:p>
          <a:p>
            <a:endParaRPr lang="en-SK" dirty="0"/>
          </a:p>
        </p:txBody>
      </p:sp>
    </p:spTree>
    <p:extLst>
      <p:ext uri="{BB962C8B-B14F-4D97-AF65-F5344CB8AC3E}">
        <p14:creationId xmlns:p14="http://schemas.microsoft.com/office/powerpoint/2010/main" val="281022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1BB4C4E-54BD-314F-A4D4-7A0CA7258F60}"/>
              </a:ext>
            </a:extLst>
          </p:cNvPr>
          <p:cNvSpPr txBox="1">
            <a:spLocks noGrp="1"/>
          </p:cNvSpPr>
          <p:nvPr>
            <p:ph type="title"/>
          </p:nvPr>
        </p:nvSpPr>
        <p:spPr bwMode="auto">
          <a:xfrm>
            <a:off x="2063832" y="2766218"/>
            <a:ext cx="806433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4800" b="1" dirty="0">
                <a:solidFill>
                  <a:srgbClr val="008000"/>
                </a:solidFill>
              </a:rPr>
              <a:t>Thank you for your attention</a:t>
            </a:r>
          </a:p>
        </p:txBody>
      </p:sp>
    </p:spTree>
    <p:extLst>
      <p:ext uri="{BB962C8B-B14F-4D97-AF65-F5344CB8AC3E}">
        <p14:creationId xmlns:p14="http://schemas.microsoft.com/office/powerpoint/2010/main" val="204269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5642" y="2600696"/>
            <a:ext cx="11388436" cy="4115196"/>
          </a:xfrm>
        </p:spPr>
        <p:txBody>
          <a:bodyPr>
            <a:normAutofit/>
          </a:bodyPr>
          <a:lstStyle/>
          <a:p>
            <a:r>
              <a:rPr lang="es-ES" sz="2200" dirty="0" err="1"/>
              <a:t>Over</a:t>
            </a:r>
            <a:r>
              <a:rPr lang="es-ES" sz="2200" dirty="0"/>
              <a:t> </a:t>
            </a:r>
            <a:r>
              <a:rPr lang="es-ES" sz="2200" dirty="0" err="1"/>
              <a:t>the</a:t>
            </a:r>
            <a:r>
              <a:rPr lang="es-ES" sz="2200" dirty="0"/>
              <a:t> </a:t>
            </a:r>
            <a:r>
              <a:rPr lang="es-ES" sz="2200" dirty="0" err="1"/>
              <a:t>last</a:t>
            </a:r>
            <a:r>
              <a:rPr lang="es-ES" sz="2200" dirty="0"/>
              <a:t> </a:t>
            </a:r>
            <a:r>
              <a:rPr lang="es-ES" sz="2200" dirty="0" err="1"/>
              <a:t>decade</a:t>
            </a:r>
            <a:r>
              <a:rPr lang="es-ES" sz="2200" dirty="0"/>
              <a:t> </a:t>
            </a:r>
            <a:r>
              <a:rPr lang="es-ES" sz="2200" dirty="0" err="1"/>
              <a:t>we</a:t>
            </a:r>
            <a:r>
              <a:rPr lang="es-ES" sz="2200" dirty="0"/>
              <a:t> </a:t>
            </a:r>
            <a:r>
              <a:rPr lang="es-ES" sz="2200" dirty="0" err="1"/>
              <a:t>have</a:t>
            </a:r>
            <a:r>
              <a:rPr lang="es-ES" sz="2200" dirty="0"/>
              <a:t> </a:t>
            </a:r>
            <a:r>
              <a:rPr lang="es-ES" sz="2200" dirty="0" err="1"/>
              <a:t>been</a:t>
            </a:r>
            <a:r>
              <a:rPr lang="es-ES" sz="2200" dirty="0"/>
              <a:t> </a:t>
            </a:r>
            <a:r>
              <a:rPr lang="es-ES" sz="2200" dirty="0" err="1"/>
              <a:t>witnessing</a:t>
            </a:r>
            <a:r>
              <a:rPr lang="es-ES" sz="2200" dirty="0"/>
              <a:t> </a:t>
            </a:r>
            <a:r>
              <a:rPr lang="es-ES" sz="2200" dirty="0" err="1"/>
              <a:t>how</a:t>
            </a:r>
            <a:r>
              <a:rPr lang="es-ES" sz="2200" dirty="0"/>
              <a:t> new </a:t>
            </a:r>
            <a:r>
              <a:rPr lang="es-ES" sz="2200" dirty="0" err="1"/>
              <a:t>technologies</a:t>
            </a:r>
            <a:r>
              <a:rPr lang="es-ES" sz="2200" dirty="0"/>
              <a:t> </a:t>
            </a:r>
            <a:r>
              <a:rPr lang="es-ES" sz="2200" dirty="0" err="1"/>
              <a:t>such</a:t>
            </a:r>
            <a:r>
              <a:rPr lang="es-ES" sz="2200" dirty="0"/>
              <a:t> as AI, </a:t>
            </a:r>
            <a:r>
              <a:rPr lang="es-ES" sz="2200" dirty="0" err="1"/>
              <a:t>automation</a:t>
            </a:r>
            <a:r>
              <a:rPr lang="es-ES" sz="2200" dirty="0"/>
              <a:t>, </a:t>
            </a:r>
            <a:r>
              <a:rPr lang="es-ES" sz="2200" dirty="0" err="1"/>
              <a:t>or</a:t>
            </a:r>
            <a:r>
              <a:rPr lang="es-ES" sz="2200" dirty="0"/>
              <a:t> ADM </a:t>
            </a:r>
            <a:r>
              <a:rPr lang="es-ES" sz="2200" dirty="0" err="1"/>
              <a:t>algorithms</a:t>
            </a:r>
            <a:r>
              <a:rPr lang="es-ES" sz="2200" dirty="0"/>
              <a:t> </a:t>
            </a:r>
            <a:r>
              <a:rPr lang="es-ES" sz="2200" dirty="0" err="1"/>
              <a:t>increase</a:t>
            </a:r>
            <a:r>
              <a:rPr lang="es-ES" sz="2200" dirty="0"/>
              <a:t> </a:t>
            </a:r>
            <a:r>
              <a:rPr lang="es-ES" sz="2200" dirty="0" err="1"/>
              <a:t>efficiency</a:t>
            </a:r>
            <a:r>
              <a:rPr lang="es-ES" sz="2200" dirty="0"/>
              <a:t> in </a:t>
            </a:r>
            <a:r>
              <a:rPr lang="es-ES" sz="2200" dirty="0" err="1"/>
              <a:t>production</a:t>
            </a:r>
            <a:r>
              <a:rPr lang="es-ES" sz="2200" dirty="0"/>
              <a:t> </a:t>
            </a:r>
            <a:r>
              <a:rPr lang="es-ES" sz="2200" dirty="0" err="1"/>
              <a:t>processes</a:t>
            </a:r>
            <a:r>
              <a:rPr lang="es-ES" sz="2200" dirty="0"/>
              <a:t>, marketing, HR, etc. </a:t>
            </a:r>
          </a:p>
          <a:p>
            <a:r>
              <a:rPr lang="es-ES" sz="2200" dirty="0"/>
              <a:t>At </a:t>
            </a:r>
            <a:r>
              <a:rPr lang="es-ES" sz="2200" dirty="0" err="1"/>
              <a:t>the</a:t>
            </a:r>
            <a:r>
              <a:rPr lang="es-ES" sz="2200" dirty="0"/>
              <a:t> </a:t>
            </a:r>
            <a:r>
              <a:rPr lang="es-ES" sz="2200" dirty="0" err="1"/>
              <a:t>same</a:t>
            </a:r>
            <a:r>
              <a:rPr lang="es-ES" sz="2200" dirty="0"/>
              <a:t> time, </a:t>
            </a:r>
            <a:r>
              <a:rPr lang="es-ES" sz="2200" dirty="0" err="1"/>
              <a:t>they</a:t>
            </a:r>
            <a:r>
              <a:rPr lang="es-ES" sz="2200" dirty="0"/>
              <a:t> </a:t>
            </a:r>
            <a:r>
              <a:rPr lang="es-ES" sz="2200" dirty="0" err="1"/>
              <a:t>give</a:t>
            </a:r>
            <a:r>
              <a:rPr lang="es-ES" sz="2200" dirty="0"/>
              <a:t> </a:t>
            </a:r>
            <a:r>
              <a:rPr lang="es-ES" sz="2200" dirty="0" err="1"/>
              <a:t>rise</a:t>
            </a:r>
            <a:r>
              <a:rPr lang="es-ES" sz="2200" dirty="0"/>
              <a:t> to </a:t>
            </a:r>
            <a:r>
              <a:rPr lang="es-ES" sz="2200" dirty="0" err="1"/>
              <a:t>some</a:t>
            </a:r>
            <a:r>
              <a:rPr lang="es-ES" sz="2200" dirty="0"/>
              <a:t> </a:t>
            </a:r>
            <a:r>
              <a:rPr lang="es-ES" sz="2200" dirty="0" err="1"/>
              <a:t>ethical</a:t>
            </a:r>
            <a:r>
              <a:rPr lang="es-ES" sz="2200" dirty="0"/>
              <a:t> </a:t>
            </a:r>
            <a:r>
              <a:rPr lang="es-ES" sz="2200" dirty="0" err="1"/>
              <a:t>questions</a:t>
            </a:r>
            <a:r>
              <a:rPr lang="es-ES" sz="2200" dirty="0"/>
              <a:t> </a:t>
            </a:r>
            <a:r>
              <a:rPr lang="es-ES" sz="2200" dirty="0" err="1"/>
              <a:t>related</a:t>
            </a:r>
            <a:r>
              <a:rPr lang="es-ES" sz="2200" dirty="0"/>
              <a:t> to data </a:t>
            </a:r>
            <a:r>
              <a:rPr lang="es-ES" sz="2200" dirty="0" err="1"/>
              <a:t>protection</a:t>
            </a:r>
            <a:r>
              <a:rPr lang="es-ES" sz="2200" dirty="0"/>
              <a:t>, </a:t>
            </a:r>
            <a:r>
              <a:rPr lang="es-ES" sz="2200" dirty="0" err="1"/>
              <a:t>cybersecurity</a:t>
            </a:r>
            <a:r>
              <a:rPr lang="es-ES" sz="2200" dirty="0"/>
              <a:t>, safety, human </a:t>
            </a:r>
            <a:r>
              <a:rPr lang="es-ES" sz="2200" dirty="0" err="1"/>
              <a:t>rights</a:t>
            </a:r>
            <a:r>
              <a:rPr lang="es-ES" sz="2200" dirty="0"/>
              <a:t>, etc. </a:t>
            </a:r>
          </a:p>
          <a:p>
            <a:r>
              <a:rPr lang="es-ES" sz="2200" dirty="0"/>
              <a:t>ADM - </a:t>
            </a:r>
            <a:r>
              <a:rPr lang="es-ES" sz="2200" dirty="0" err="1"/>
              <a:t>automated</a:t>
            </a:r>
            <a:r>
              <a:rPr lang="es-ES" sz="2200" dirty="0"/>
              <a:t> </a:t>
            </a:r>
            <a:r>
              <a:rPr lang="es-ES" sz="2200" dirty="0" err="1"/>
              <a:t>decision</a:t>
            </a:r>
            <a:r>
              <a:rPr lang="es-ES" sz="2200" dirty="0"/>
              <a:t> </a:t>
            </a:r>
            <a:r>
              <a:rPr lang="es-ES" sz="2200" dirty="0" err="1"/>
              <a:t>making</a:t>
            </a:r>
            <a:r>
              <a:rPr lang="es-ES" sz="2200" dirty="0"/>
              <a:t> </a:t>
            </a:r>
            <a:r>
              <a:rPr lang="es-ES" sz="2200" dirty="0" err="1"/>
              <a:t>algorithms</a:t>
            </a:r>
            <a:r>
              <a:rPr lang="es-ES" sz="2200" dirty="0"/>
              <a:t> are of particular </a:t>
            </a:r>
            <a:r>
              <a:rPr lang="es-ES" sz="2200" dirty="0" err="1"/>
              <a:t>concern</a:t>
            </a:r>
            <a:r>
              <a:rPr lang="es-ES" sz="2200" dirty="0"/>
              <a:t>.</a:t>
            </a:r>
          </a:p>
          <a:p>
            <a:r>
              <a:rPr lang="es-ES" sz="2200" dirty="0" err="1"/>
              <a:t>Possible</a:t>
            </a:r>
            <a:r>
              <a:rPr lang="es-ES" sz="2200" dirty="0"/>
              <a:t> </a:t>
            </a:r>
            <a:r>
              <a:rPr lang="es-ES" sz="2200" dirty="0" err="1"/>
              <a:t>threats</a:t>
            </a:r>
            <a:r>
              <a:rPr lang="es-ES" sz="2200" dirty="0"/>
              <a:t> of ADM </a:t>
            </a:r>
            <a:r>
              <a:rPr lang="es-ES" sz="2200" dirty="0" err="1"/>
              <a:t>without</a:t>
            </a:r>
            <a:r>
              <a:rPr lang="es-ES" sz="2200" dirty="0"/>
              <a:t> human </a:t>
            </a:r>
            <a:r>
              <a:rPr lang="es-ES" sz="2200" dirty="0" err="1"/>
              <a:t>supervision</a:t>
            </a:r>
            <a:r>
              <a:rPr lang="es-ES" sz="2200" dirty="0"/>
              <a:t> are real.</a:t>
            </a:r>
          </a:p>
          <a:p>
            <a:pPr marL="0" indent="0" algn="just">
              <a:buNone/>
            </a:pPr>
            <a:r>
              <a:rPr lang="en-US" sz="2200" dirty="0"/>
              <a:t>	</a:t>
            </a:r>
          </a:p>
          <a:p>
            <a:pPr marL="0" indent="0" algn="just">
              <a:buNone/>
            </a:pPr>
            <a:endParaRPr lang="en-US" sz="2200" dirty="0"/>
          </a:p>
          <a:p>
            <a:pPr marL="0" indent="0" algn="just">
              <a:buNone/>
            </a:pPr>
            <a:endParaRPr lang="es-ES" sz="2200" dirty="0"/>
          </a:p>
          <a:p>
            <a:pPr marL="0" indent="0" algn="just">
              <a:buNone/>
            </a:pPr>
            <a:endParaRPr lang="es-ES" sz="2200" dirty="0"/>
          </a:p>
          <a:p>
            <a:pPr marL="0" indent="0" algn="just">
              <a:buNone/>
            </a:pPr>
            <a:endParaRPr lang="es-ES" sz="2200" dirty="0"/>
          </a:p>
          <a:p>
            <a:pPr marL="0" indent="0" algn="just">
              <a:buNone/>
            </a:pPr>
            <a:endParaRPr lang="es-ES" sz="2200" dirty="0"/>
          </a:p>
          <a:p>
            <a:pPr marL="0" indent="0" algn="just">
              <a:buNone/>
            </a:pPr>
            <a:endParaRPr lang="es-ES" sz="2200" dirty="0"/>
          </a:p>
          <a:p>
            <a:pPr algn="just"/>
            <a:endParaRPr lang="es-ES" sz="2200" dirty="0"/>
          </a:p>
          <a:p>
            <a:endParaRPr lang="en-US" sz="2200" dirty="0"/>
          </a:p>
          <a:p>
            <a:pPr marL="0" indent="0">
              <a:buNone/>
            </a:pPr>
            <a:endParaRPr lang="es-ES" sz="2200" dirty="0"/>
          </a:p>
        </p:txBody>
      </p:sp>
      <p:sp>
        <p:nvSpPr>
          <p:cNvPr id="4" name="TextBox 3">
            <a:extLst>
              <a:ext uri="{FF2B5EF4-FFF2-40B4-BE49-F238E27FC236}">
                <a16:creationId xmlns:a16="http://schemas.microsoft.com/office/drawing/2014/main" id="{38EE50B9-B2F5-EE42-92C8-95404F63F2C9}"/>
              </a:ext>
            </a:extLst>
          </p:cNvPr>
          <p:cNvSpPr txBox="1"/>
          <p:nvPr/>
        </p:nvSpPr>
        <p:spPr>
          <a:xfrm>
            <a:off x="9821883" y="142108"/>
            <a:ext cx="3063834" cy="1354217"/>
          </a:xfrm>
          <a:prstGeom prst="rect">
            <a:avLst/>
          </a:prstGeom>
          <a:noFill/>
        </p:spPr>
        <p:txBody>
          <a:bodyPr wrap="square" rtlCol="0">
            <a:spAutoFit/>
          </a:bodyPr>
          <a:lstStyle/>
          <a:p>
            <a:r>
              <a:rPr lang="en-SK" sz="1600" dirty="0"/>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sp>
        <p:nvSpPr>
          <p:cNvPr id="9" name="1 Título">
            <a:extLst>
              <a:ext uri="{FF2B5EF4-FFF2-40B4-BE49-F238E27FC236}">
                <a16:creationId xmlns:a16="http://schemas.microsoft.com/office/drawing/2014/main" id="{B2F5FA63-D0EA-AE4F-BA3E-3C8CAD0974DD}"/>
              </a:ext>
            </a:extLst>
          </p:cNvPr>
          <p:cNvSpPr txBox="1">
            <a:spLocks/>
          </p:cNvSpPr>
          <p:nvPr/>
        </p:nvSpPr>
        <p:spPr bwMode="auto">
          <a:xfrm>
            <a:off x="760021" y="483926"/>
            <a:ext cx="6443832"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Introduction  </a:t>
            </a:r>
          </a:p>
        </p:txBody>
      </p:sp>
    </p:spTree>
    <p:extLst>
      <p:ext uri="{BB962C8B-B14F-4D97-AF65-F5344CB8AC3E}">
        <p14:creationId xmlns:p14="http://schemas.microsoft.com/office/powerpoint/2010/main" val="258563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F8027-04AB-AB4F-868D-8C07729F6BAB}"/>
              </a:ext>
            </a:extLst>
          </p:cNvPr>
          <p:cNvSpPr>
            <a:spLocks noGrp="1"/>
          </p:cNvSpPr>
          <p:nvPr>
            <p:ph idx="1"/>
          </p:nvPr>
        </p:nvSpPr>
        <p:spPr>
          <a:xfrm>
            <a:off x="838200" y="1825625"/>
            <a:ext cx="10515600" cy="5032375"/>
          </a:xfrm>
        </p:spPr>
        <p:txBody>
          <a:bodyPr>
            <a:normAutofit/>
          </a:bodyPr>
          <a:lstStyle/>
          <a:p>
            <a:r>
              <a:rPr lang="en-US" sz="2200" dirty="0"/>
              <a:t>Stanislav </a:t>
            </a:r>
            <a:r>
              <a:rPr lang="en-US" sz="2200" dirty="0" err="1"/>
              <a:t>Yevgrafovich</a:t>
            </a:r>
            <a:r>
              <a:rPr lang="en-US" sz="2200" dirty="0"/>
              <a:t> Petrov and 1983 Soviet nuclear false alarm incident</a:t>
            </a:r>
          </a:p>
          <a:p>
            <a:endParaRPr lang="en-US" dirty="0"/>
          </a:p>
          <a:p>
            <a:endParaRPr lang="en-US" sz="2800" dirty="0"/>
          </a:p>
          <a:p>
            <a:endParaRPr lang="en-US" dirty="0"/>
          </a:p>
          <a:p>
            <a:endParaRPr lang="en-US" sz="2800" dirty="0"/>
          </a:p>
          <a:p>
            <a:endParaRPr lang="en-US" dirty="0"/>
          </a:p>
          <a:p>
            <a:pPr marL="0" indent="0">
              <a:buNone/>
            </a:pPr>
            <a:endParaRPr lang="en-US" sz="2800" dirty="0"/>
          </a:p>
          <a:p>
            <a:r>
              <a:rPr lang="es-ES" sz="2400" dirty="0" err="1"/>
              <a:t>Although</a:t>
            </a:r>
            <a:r>
              <a:rPr lang="es-ES" sz="2400" dirty="0"/>
              <a:t> </a:t>
            </a:r>
            <a:r>
              <a:rPr lang="es-ES" sz="2400" dirty="0" err="1"/>
              <a:t>this</a:t>
            </a:r>
            <a:r>
              <a:rPr lang="es-ES" sz="2400" dirty="0"/>
              <a:t> </a:t>
            </a:r>
            <a:r>
              <a:rPr lang="es-ES" sz="2400" dirty="0" err="1"/>
              <a:t>is</a:t>
            </a:r>
            <a:r>
              <a:rPr lang="es-ES" sz="2400" dirty="0"/>
              <a:t> </a:t>
            </a:r>
            <a:r>
              <a:rPr lang="es-ES" sz="2400" b="1" dirty="0" err="1"/>
              <a:t>not</a:t>
            </a:r>
            <a:r>
              <a:rPr lang="es-ES" sz="2400" b="1" dirty="0"/>
              <a:t> an </a:t>
            </a:r>
            <a:r>
              <a:rPr lang="es-ES" sz="2400" b="1" dirty="0" err="1"/>
              <a:t>example</a:t>
            </a:r>
            <a:r>
              <a:rPr lang="es-ES" sz="2400" b="1" dirty="0"/>
              <a:t> of ADM</a:t>
            </a:r>
            <a:r>
              <a:rPr lang="es-ES" sz="2400" dirty="0"/>
              <a:t>, </a:t>
            </a:r>
            <a:r>
              <a:rPr lang="es-ES" sz="2400" dirty="0" err="1"/>
              <a:t>because</a:t>
            </a:r>
            <a:r>
              <a:rPr lang="es-ES" sz="2400" dirty="0"/>
              <a:t> </a:t>
            </a:r>
            <a:r>
              <a:rPr lang="es-ES" sz="2400" dirty="0" err="1"/>
              <a:t>there</a:t>
            </a:r>
            <a:r>
              <a:rPr lang="es-ES" sz="2400" dirty="0"/>
              <a:t> </a:t>
            </a:r>
            <a:r>
              <a:rPr lang="es-ES" sz="2400" dirty="0" err="1"/>
              <a:t>was</a:t>
            </a:r>
            <a:r>
              <a:rPr lang="es-ES" sz="2400" dirty="0"/>
              <a:t> a </a:t>
            </a:r>
            <a:r>
              <a:rPr lang="es-ES" sz="2400" dirty="0" err="1"/>
              <a:t>protocol</a:t>
            </a:r>
            <a:r>
              <a:rPr lang="es-ES" sz="2400" dirty="0"/>
              <a:t> to be </a:t>
            </a:r>
            <a:r>
              <a:rPr lang="es-ES" sz="2400" dirty="0" err="1"/>
              <a:t>followed</a:t>
            </a:r>
            <a:r>
              <a:rPr lang="es-ES" sz="2400" dirty="0"/>
              <a:t> </a:t>
            </a:r>
            <a:r>
              <a:rPr lang="es-ES" sz="2400" dirty="0" err="1"/>
              <a:t>instead</a:t>
            </a:r>
            <a:r>
              <a:rPr lang="es-ES" sz="2400" dirty="0"/>
              <a:t> of </a:t>
            </a:r>
            <a:r>
              <a:rPr lang="es-ES" sz="2400" dirty="0" err="1"/>
              <a:t>automation</a:t>
            </a:r>
            <a:r>
              <a:rPr lang="es-ES" sz="2400" dirty="0"/>
              <a:t> (</a:t>
            </a:r>
            <a:r>
              <a:rPr lang="es-ES" sz="2400" b="1" dirty="0"/>
              <a:t>human final </a:t>
            </a:r>
            <a:r>
              <a:rPr lang="es-ES" sz="2400" b="1" dirty="0" err="1"/>
              <a:t>decision</a:t>
            </a:r>
            <a:r>
              <a:rPr lang="es-ES" sz="2400" dirty="0"/>
              <a:t>) – imagine </a:t>
            </a:r>
            <a:r>
              <a:rPr lang="es-ES" sz="2400" dirty="0" err="1"/>
              <a:t>that</a:t>
            </a:r>
            <a:r>
              <a:rPr lang="es-ES" sz="2400" dirty="0"/>
              <a:t> </a:t>
            </a:r>
            <a:r>
              <a:rPr lang="es-ES" sz="2400" dirty="0" err="1"/>
              <a:t>this</a:t>
            </a:r>
            <a:r>
              <a:rPr lang="es-ES" sz="2400" dirty="0"/>
              <a:t> </a:t>
            </a:r>
            <a:r>
              <a:rPr lang="es-ES" sz="2400" dirty="0" err="1"/>
              <a:t>would</a:t>
            </a:r>
            <a:r>
              <a:rPr lang="es-ES" sz="2400" dirty="0"/>
              <a:t> be </a:t>
            </a:r>
            <a:r>
              <a:rPr lang="es-ES" sz="2400" dirty="0" err="1"/>
              <a:t>left</a:t>
            </a:r>
            <a:r>
              <a:rPr lang="es-ES" sz="2400" dirty="0"/>
              <a:t> to ADM </a:t>
            </a:r>
            <a:r>
              <a:rPr lang="es-ES" sz="2400" dirty="0" err="1"/>
              <a:t>without</a:t>
            </a:r>
            <a:r>
              <a:rPr lang="es-ES" sz="2400" dirty="0"/>
              <a:t> human </a:t>
            </a:r>
            <a:r>
              <a:rPr lang="es-ES" sz="2400" dirty="0" err="1"/>
              <a:t>supervision</a:t>
            </a:r>
            <a:r>
              <a:rPr lang="es-ES" sz="2400" dirty="0"/>
              <a:t> to decide.</a:t>
            </a:r>
          </a:p>
          <a:p>
            <a:endParaRPr lang="en-US" sz="2800" dirty="0"/>
          </a:p>
          <a:p>
            <a:endParaRPr lang="en-SK" dirty="0"/>
          </a:p>
        </p:txBody>
      </p:sp>
      <p:sp>
        <p:nvSpPr>
          <p:cNvPr id="4" name="TextBox 3">
            <a:extLst>
              <a:ext uri="{FF2B5EF4-FFF2-40B4-BE49-F238E27FC236}">
                <a16:creationId xmlns:a16="http://schemas.microsoft.com/office/drawing/2014/main" id="{AC68B696-B4E7-134A-92AF-1AAE5AE5D590}"/>
              </a:ext>
            </a:extLst>
          </p:cNvPr>
          <p:cNvSpPr txBox="1"/>
          <p:nvPr/>
        </p:nvSpPr>
        <p:spPr>
          <a:xfrm>
            <a:off x="956954" y="2679442"/>
            <a:ext cx="10053451"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1600" dirty="0"/>
              <a:t>Petrov was a lieutenant colonel of the Soviet Air </a:t>
            </a:r>
            <a:r>
              <a:rPr lang="en-US" sz="1600" dirty="0" err="1"/>
              <a:t>Defence</a:t>
            </a:r>
            <a:r>
              <a:rPr lang="en-US" sz="1600" dirty="0"/>
              <a:t> Forces who </a:t>
            </a:r>
            <a:r>
              <a:rPr lang="es-ES" sz="1600" b="1" dirty="0" err="1"/>
              <a:t>ignored</a:t>
            </a:r>
            <a:r>
              <a:rPr lang="es-ES" sz="1600" b="1" dirty="0"/>
              <a:t> </a:t>
            </a:r>
            <a:r>
              <a:rPr lang="es-ES" sz="1600" b="1" dirty="0" err="1"/>
              <a:t>automated</a:t>
            </a:r>
            <a:r>
              <a:rPr lang="es-ES" sz="1600" b="1" dirty="0"/>
              <a:t> </a:t>
            </a:r>
            <a:r>
              <a:rPr lang="es-ES" sz="1600" b="1" dirty="0" err="1"/>
              <a:t>warning</a:t>
            </a:r>
            <a:r>
              <a:rPr lang="es-ES" sz="1600" b="1" dirty="0"/>
              <a:t>. </a:t>
            </a:r>
            <a:r>
              <a:rPr lang="en-US" sz="1600" dirty="0"/>
              <a:t>On 26 September 1983, Petrov was the duty officer at the command center for the </a:t>
            </a:r>
            <a:r>
              <a:rPr lang="en-US" sz="1600" dirty="0" err="1"/>
              <a:t>Oko</a:t>
            </a:r>
            <a:r>
              <a:rPr lang="en-US" sz="1600" dirty="0"/>
              <a:t> nuclear early-warning system </a:t>
            </a:r>
            <a:r>
              <a:rPr lang="en-US" sz="1600" b="1" dirty="0"/>
              <a:t>when the system reported that a missile had been launched from the United States </a:t>
            </a:r>
            <a:r>
              <a:rPr lang="en-US" sz="1600" dirty="0"/>
              <a:t>followed by up to five more. Petrov </a:t>
            </a:r>
            <a:r>
              <a:rPr lang="en-US" sz="1600" b="1" dirty="0"/>
              <a:t>judged </a:t>
            </a:r>
            <a:r>
              <a:rPr lang="en-US" sz="1600" dirty="0"/>
              <a:t>the reports to be </a:t>
            </a:r>
            <a:r>
              <a:rPr lang="en-US" sz="1600" b="1" dirty="0"/>
              <a:t>a false alarm.</a:t>
            </a:r>
            <a:r>
              <a:rPr lang="en-US" sz="1600" b="1" baseline="30000" dirty="0"/>
              <a:t> </a:t>
            </a:r>
            <a:r>
              <a:rPr lang="en-US" sz="1600" dirty="0"/>
              <a:t>His subsequent decision </a:t>
            </a:r>
            <a:r>
              <a:rPr lang="en-US" sz="1600" b="1" dirty="0"/>
              <a:t>to disobey orders</a:t>
            </a:r>
            <a:r>
              <a:rPr lang="en-US" sz="1600" dirty="0"/>
              <a:t>, against Soviet military </a:t>
            </a:r>
            <a:r>
              <a:rPr lang="en-US" sz="1600" b="1" dirty="0"/>
              <a:t>protocol</a:t>
            </a:r>
            <a:r>
              <a:rPr lang="en-US" sz="1600" dirty="0"/>
              <a:t>, is credited with having </a:t>
            </a:r>
            <a:r>
              <a:rPr lang="en-US" sz="1600" b="1" dirty="0"/>
              <a:t>prevented an erroneous  </a:t>
            </a:r>
            <a:r>
              <a:rPr lang="en-US" sz="1600" dirty="0"/>
              <a:t>retaliatory </a:t>
            </a:r>
            <a:r>
              <a:rPr lang="en-US" sz="1600" b="1" dirty="0"/>
              <a:t>nuclear attack </a:t>
            </a:r>
            <a:r>
              <a:rPr lang="en-US" sz="1600" dirty="0"/>
              <a:t>on the United States and its NATO. An investigation later confirmed that the Soviet satellite </a:t>
            </a:r>
            <a:r>
              <a:rPr lang="en-US" sz="1600" b="1" dirty="0"/>
              <a:t>warning system </a:t>
            </a:r>
            <a:r>
              <a:rPr lang="en-US" sz="1600" dirty="0"/>
              <a:t>had indeed </a:t>
            </a:r>
            <a:r>
              <a:rPr lang="en-US" sz="1600" b="1" dirty="0"/>
              <a:t>malfunctioned</a:t>
            </a:r>
            <a:r>
              <a:rPr lang="en-US" sz="1600" dirty="0"/>
              <a:t>. </a:t>
            </a:r>
          </a:p>
          <a:p>
            <a:pPr algn="just"/>
            <a:endParaRPr lang="en-US" sz="1600" dirty="0"/>
          </a:p>
          <a:p>
            <a:pPr algn="just"/>
            <a:r>
              <a:rPr lang="en-US" sz="1600" dirty="0"/>
              <a:t>Because of </a:t>
            </a:r>
            <a:r>
              <a:rPr lang="en-US" sz="1600" b="1" dirty="0"/>
              <a:t>his decision </a:t>
            </a:r>
            <a:r>
              <a:rPr lang="en-US" sz="1600" dirty="0"/>
              <a:t>not to launch a retaliatory nuclear strike amid this incident, Petrov is often credited as having "saved the world".</a:t>
            </a:r>
          </a:p>
          <a:p>
            <a:pPr algn="just"/>
            <a:endParaRPr lang="en-SK" dirty="0"/>
          </a:p>
        </p:txBody>
      </p:sp>
      <p:sp>
        <p:nvSpPr>
          <p:cNvPr id="5" name="TextBox 4">
            <a:extLst>
              <a:ext uri="{FF2B5EF4-FFF2-40B4-BE49-F238E27FC236}">
                <a16:creationId xmlns:a16="http://schemas.microsoft.com/office/drawing/2014/main" id="{141CE243-0C98-AF4B-800A-8EEFF1545D3E}"/>
              </a:ext>
            </a:extLst>
          </p:cNvPr>
          <p:cNvSpPr txBox="1"/>
          <p:nvPr/>
        </p:nvSpPr>
        <p:spPr>
          <a:xfrm>
            <a:off x="9821883" y="111435"/>
            <a:ext cx="3063834" cy="1354217"/>
          </a:xfrm>
          <a:prstGeom prst="rect">
            <a:avLst/>
          </a:prstGeom>
          <a:noFill/>
        </p:spPr>
        <p:txBody>
          <a:bodyPr wrap="square" rtlCol="0">
            <a:spAutoFit/>
          </a:bodyPr>
          <a:lstStyle/>
          <a:p>
            <a:r>
              <a:rPr lang="en-SK" sz="1600" dirty="0"/>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sp>
        <p:nvSpPr>
          <p:cNvPr id="6" name="1 Título">
            <a:extLst>
              <a:ext uri="{FF2B5EF4-FFF2-40B4-BE49-F238E27FC236}">
                <a16:creationId xmlns:a16="http://schemas.microsoft.com/office/drawing/2014/main" id="{6433F79E-9E3C-F64E-8610-D4B61CC01F7D}"/>
              </a:ext>
            </a:extLst>
          </p:cNvPr>
          <p:cNvSpPr txBox="1">
            <a:spLocks/>
          </p:cNvSpPr>
          <p:nvPr/>
        </p:nvSpPr>
        <p:spPr bwMode="auto">
          <a:xfrm>
            <a:off x="760021" y="483926"/>
            <a:ext cx="6443832"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Introduction  </a:t>
            </a:r>
          </a:p>
        </p:txBody>
      </p:sp>
    </p:spTree>
    <p:extLst>
      <p:ext uri="{BB962C8B-B14F-4D97-AF65-F5344CB8AC3E}">
        <p14:creationId xmlns:p14="http://schemas.microsoft.com/office/powerpoint/2010/main" val="348278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EB5A1-24D4-8E4A-8201-E744EB974A0E}"/>
              </a:ext>
            </a:extLst>
          </p:cNvPr>
          <p:cNvSpPr>
            <a:spLocks noGrp="1"/>
          </p:cNvSpPr>
          <p:nvPr>
            <p:ph idx="1"/>
          </p:nvPr>
        </p:nvSpPr>
        <p:spPr>
          <a:xfrm>
            <a:off x="838200" y="1825625"/>
            <a:ext cx="10087099" cy="4351338"/>
          </a:xfrm>
        </p:spPr>
        <p:txBody>
          <a:bodyPr/>
          <a:lstStyle/>
          <a:p>
            <a:r>
              <a:rPr lang="es-ES" sz="2200" dirty="0" err="1"/>
              <a:t>Less</a:t>
            </a:r>
            <a:r>
              <a:rPr lang="es-ES" sz="2200" dirty="0"/>
              <a:t> extreme cases – </a:t>
            </a:r>
            <a:r>
              <a:rPr lang="es-ES" sz="2200" dirty="0" err="1"/>
              <a:t>Amazon´s</a:t>
            </a:r>
            <a:r>
              <a:rPr lang="es-ES" sz="2200" dirty="0"/>
              <a:t> </a:t>
            </a:r>
            <a:r>
              <a:rPr lang="es-ES" sz="2200" dirty="0" err="1"/>
              <a:t>biased</a:t>
            </a:r>
            <a:r>
              <a:rPr lang="es-ES" sz="2200" dirty="0"/>
              <a:t> </a:t>
            </a:r>
            <a:r>
              <a:rPr lang="es-ES" sz="2200" dirty="0" err="1"/>
              <a:t>algorithms</a:t>
            </a:r>
            <a:r>
              <a:rPr lang="es-ES" sz="2200" dirty="0"/>
              <a:t> </a:t>
            </a:r>
            <a:r>
              <a:rPr lang="es-ES" sz="2200" dirty="0" err="1"/>
              <a:t>hiring</a:t>
            </a:r>
            <a:r>
              <a:rPr lang="es-ES" sz="2200" dirty="0"/>
              <a:t> more </a:t>
            </a:r>
            <a:r>
              <a:rPr lang="es-ES" sz="2200" dirty="0" err="1"/>
              <a:t>men</a:t>
            </a:r>
            <a:r>
              <a:rPr lang="es-ES" sz="2200" dirty="0"/>
              <a:t> </a:t>
            </a:r>
            <a:r>
              <a:rPr lang="es-ES" sz="2200" dirty="0" err="1"/>
              <a:t>than</a:t>
            </a:r>
            <a:r>
              <a:rPr lang="es-ES" sz="2200" dirty="0"/>
              <a:t> </a:t>
            </a:r>
            <a:r>
              <a:rPr lang="es-ES" sz="2200" dirty="0" err="1"/>
              <a:t>women</a:t>
            </a:r>
            <a:endParaRPr lang="es-ES" sz="2200" dirty="0"/>
          </a:p>
          <a:p>
            <a:endParaRPr lang="es-ES" dirty="0"/>
          </a:p>
          <a:p>
            <a:endParaRPr lang="es-ES" dirty="0"/>
          </a:p>
          <a:p>
            <a:endParaRPr lang="es-ES" dirty="0"/>
          </a:p>
          <a:p>
            <a:endParaRPr lang="es-ES" dirty="0"/>
          </a:p>
          <a:p>
            <a:endParaRPr lang="es-ES" dirty="0"/>
          </a:p>
          <a:p>
            <a:endParaRPr lang="es-ES" dirty="0"/>
          </a:p>
          <a:p>
            <a:r>
              <a:rPr lang="es-ES" sz="2200" dirty="0"/>
              <a:t>AI and </a:t>
            </a:r>
            <a:r>
              <a:rPr lang="es-ES" sz="2200" dirty="0" err="1"/>
              <a:t>automation</a:t>
            </a:r>
            <a:r>
              <a:rPr lang="es-ES" sz="2200" dirty="0"/>
              <a:t> </a:t>
            </a:r>
            <a:r>
              <a:rPr lang="es-ES" sz="2200" dirty="0" err="1"/>
              <a:t>certainly</a:t>
            </a:r>
            <a:r>
              <a:rPr lang="es-ES" sz="2200" dirty="0"/>
              <a:t> </a:t>
            </a:r>
            <a:r>
              <a:rPr lang="es-ES" sz="2200" dirty="0" err="1"/>
              <a:t>brings</a:t>
            </a:r>
            <a:r>
              <a:rPr lang="es-ES" sz="2200" dirty="0"/>
              <a:t> </a:t>
            </a:r>
            <a:r>
              <a:rPr lang="es-ES" sz="2200" dirty="0" err="1"/>
              <a:t>higher</a:t>
            </a:r>
            <a:r>
              <a:rPr lang="es-ES" sz="2200" dirty="0"/>
              <a:t> </a:t>
            </a:r>
            <a:r>
              <a:rPr lang="es-ES" sz="2200" dirty="0" err="1"/>
              <a:t>efficiency</a:t>
            </a:r>
            <a:r>
              <a:rPr lang="es-ES" sz="2200" dirty="0"/>
              <a:t>, </a:t>
            </a:r>
            <a:r>
              <a:rPr lang="es-ES" sz="2200" dirty="0" err="1"/>
              <a:t>but</a:t>
            </a:r>
            <a:r>
              <a:rPr lang="es-ES" sz="2200" dirty="0"/>
              <a:t> </a:t>
            </a:r>
            <a:r>
              <a:rPr lang="es-ES" sz="2200" dirty="0" err="1"/>
              <a:t>also</a:t>
            </a:r>
            <a:r>
              <a:rPr lang="es-ES" sz="2200" dirty="0"/>
              <a:t> </a:t>
            </a:r>
            <a:r>
              <a:rPr lang="es-ES" sz="2200" dirty="0" err="1"/>
              <a:t>increase</a:t>
            </a:r>
            <a:r>
              <a:rPr lang="es-ES" sz="2200" dirty="0"/>
              <a:t> </a:t>
            </a:r>
            <a:r>
              <a:rPr lang="es-ES" sz="2200" dirty="0" err="1"/>
              <a:t>ethical</a:t>
            </a:r>
            <a:r>
              <a:rPr lang="es-ES" sz="2200" dirty="0"/>
              <a:t> </a:t>
            </a:r>
            <a:r>
              <a:rPr lang="es-ES" sz="2200" dirty="0" err="1"/>
              <a:t>concerns</a:t>
            </a:r>
            <a:r>
              <a:rPr lang="es-ES" sz="2200" dirty="0"/>
              <a:t> </a:t>
            </a:r>
            <a:r>
              <a:rPr lang="es-ES" sz="2200" dirty="0" err="1"/>
              <a:t>such</a:t>
            </a:r>
            <a:r>
              <a:rPr lang="es-ES" sz="2200" dirty="0"/>
              <a:t> as </a:t>
            </a:r>
            <a:r>
              <a:rPr lang="es-ES" sz="2200" dirty="0" err="1"/>
              <a:t>discrimination</a:t>
            </a:r>
            <a:r>
              <a:rPr lang="es-ES" sz="2200" dirty="0"/>
              <a:t> and </a:t>
            </a:r>
            <a:r>
              <a:rPr lang="es-ES" sz="2200" dirty="0" err="1"/>
              <a:t>others</a:t>
            </a:r>
            <a:r>
              <a:rPr lang="es-ES" sz="2200" dirty="0"/>
              <a:t>.</a:t>
            </a:r>
          </a:p>
          <a:p>
            <a:endParaRPr lang="en-SK" dirty="0"/>
          </a:p>
        </p:txBody>
      </p:sp>
      <p:sp>
        <p:nvSpPr>
          <p:cNvPr id="4" name="TextBox 3">
            <a:extLst>
              <a:ext uri="{FF2B5EF4-FFF2-40B4-BE49-F238E27FC236}">
                <a16:creationId xmlns:a16="http://schemas.microsoft.com/office/drawing/2014/main" id="{643796D4-9A9E-2C4B-AA4A-50A4E65BCED8}"/>
              </a:ext>
            </a:extLst>
          </p:cNvPr>
          <p:cNvSpPr txBox="1"/>
          <p:nvPr/>
        </p:nvSpPr>
        <p:spPr>
          <a:xfrm>
            <a:off x="9821883" y="111435"/>
            <a:ext cx="3063834" cy="1354217"/>
          </a:xfrm>
          <a:prstGeom prst="rect">
            <a:avLst/>
          </a:prstGeom>
          <a:noFill/>
        </p:spPr>
        <p:txBody>
          <a:bodyPr wrap="square" rtlCol="0">
            <a:spAutoFit/>
          </a:bodyPr>
          <a:lstStyle/>
          <a:p>
            <a:r>
              <a:rPr lang="en-SK" sz="1600" dirty="0"/>
              <a:t>Introduction</a:t>
            </a:r>
          </a:p>
          <a:p>
            <a:r>
              <a:rPr lang="en-SK" sz="1600" dirty="0">
                <a:solidFill>
                  <a:schemeClr val="bg1">
                    <a:lumMod val="65000"/>
                  </a:schemeClr>
                </a:solidFill>
              </a:rPr>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pic>
        <p:nvPicPr>
          <p:cNvPr id="8" name="Picture 7">
            <a:extLst>
              <a:ext uri="{FF2B5EF4-FFF2-40B4-BE49-F238E27FC236}">
                <a16:creationId xmlns:a16="http://schemas.microsoft.com/office/drawing/2014/main" id="{A9183DD2-817D-ED44-8F8A-50AA3E168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558" y="2417421"/>
            <a:ext cx="3361077" cy="2783028"/>
          </a:xfrm>
          <a:prstGeom prst="rect">
            <a:avLst/>
          </a:prstGeom>
        </p:spPr>
      </p:pic>
      <p:sp>
        <p:nvSpPr>
          <p:cNvPr id="9" name="1 Título">
            <a:extLst>
              <a:ext uri="{FF2B5EF4-FFF2-40B4-BE49-F238E27FC236}">
                <a16:creationId xmlns:a16="http://schemas.microsoft.com/office/drawing/2014/main" id="{C2BD57EE-371C-444C-A2B3-43DDF33E3AFE}"/>
              </a:ext>
            </a:extLst>
          </p:cNvPr>
          <p:cNvSpPr txBox="1">
            <a:spLocks/>
          </p:cNvSpPr>
          <p:nvPr/>
        </p:nvSpPr>
        <p:spPr bwMode="auto">
          <a:xfrm>
            <a:off x="760021" y="483926"/>
            <a:ext cx="6443832"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Introduction  </a:t>
            </a:r>
          </a:p>
        </p:txBody>
      </p:sp>
    </p:spTree>
    <p:extLst>
      <p:ext uri="{BB962C8B-B14F-4D97-AF65-F5344CB8AC3E}">
        <p14:creationId xmlns:p14="http://schemas.microsoft.com/office/powerpoint/2010/main" val="96075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81052-3AFC-814E-94B4-1A2B774C95C3}"/>
              </a:ext>
            </a:extLst>
          </p:cNvPr>
          <p:cNvSpPr>
            <a:spLocks noGrp="1"/>
          </p:cNvSpPr>
          <p:nvPr>
            <p:ph idx="1"/>
          </p:nvPr>
        </p:nvSpPr>
        <p:spPr/>
        <p:txBody>
          <a:bodyPr>
            <a:normAutofit/>
          </a:bodyPr>
          <a:lstStyle/>
          <a:p>
            <a:pPr marL="0" indent="0" algn="just">
              <a:buNone/>
            </a:pPr>
            <a:endParaRPr lang="es-ES" dirty="0"/>
          </a:p>
          <a:p>
            <a:pPr algn="just"/>
            <a:r>
              <a:rPr lang="es-ES" sz="2200" dirty="0" err="1"/>
              <a:t>While</a:t>
            </a:r>
            <a:r>
              <a:rPr lang="es-ES" sz="2200" dirty="0"/>
              <a:t> </a:t>
            </a:r>
            <a:r>
              <a:rPr lang="es-ES" sz="2200" b="1" dirty="0"/>
              <a:t>CSR</a:t>
            </a:r>
            <a:r>
              <a:rPr lang="es-ES" sz="2200" dirty="0"/>
              <a:t> </a:t>
            </a:r>
            <a:r>
              <a:rPr lang="es-ES" sz="2200" dirty="0" err="1"/>
              <a:t>aimed</a:t>
            </a:r>
            <a:r>
              <a:rPr lang="es-ES" sz="2200" dirty="0"/>
              <a:t> to </a:t>
            </a:r>
            <a:r>
              <a:rPr lang="es-ES" sz="2200" dirty="0" err="1"/>
              <a:t>address</a:t>
            </a:r>
            <a:r>
              <a:rPr lang="es-ES" sz="2200" dirty="0"/>
              <a:t> </a:t>
            </a:r>
            <a:r>
              <a:rPr lang="es-ES" sz="2200" dirty="0" err="1"/>
              <a:t>environmental</a:t>
            </a:r>
            <a:r>
              <a:rPr lang="es-ES" sz="2200" dirty="0"/>
              <a:t> and social </a:t>
            </a:r>
            <a:r>
              <a:rPr lang="es-ES" sz="2200" dirty="0" err="1"/>
              <a:t>challenges</a:t>
            </a:r>
            <a:r>
              <a:rPr lang="es-ES" sz="2200" dirty="0"/>
              <a:t> (</a:t>
            </a:r>
            <a:r>
              <a:rPr lang="es-ES" sz="2200" dirty="0" err="1"/>
              <a:t>we</a:t>
            </a:r>
            <a:r>
              <a:rPr lang="es-ES" sz="2200" dirty="0"/>
              <a:t> </a:t>
            </a:r>
            <a:r>
              <a:rPr lang="es-ES" sz="2200" dirty="0" err="1"/>
              <a:t>have</a:t>
            </a:r>
            <a:r>
              <a:rPr lang="es-ES" sz="2200" dirty="0"/>
              <a:t> </a:t>
            </a:r>
            <a:r>
              <a:rPr lang="es-ES" sz="2200" dirty="0" err="1"/>
              <a:t>developed</a:t>
            </a:r>
            <a:r>
              <a:rPr lang="es-ES" sz="2200" dirty="0"/>
              <a:t> GRI, </a:t>
            </a:r>
            <a:r>
              <a:rPr lang="es-ES" sz="2200" dirty="0" err="1"/>
              <a:t>SDGs</a:t>
            </a:r>
            <a:r>
              <a:rPr lang="es-ES" sz="2200" dirty="0"/>
              <a:t>, etc.), </a:t>
            </a:r>
            <a:r>
              <a:rPr lang="es-ES" sz="2200" dirty="0" err="1"/>
              <a:t>nowadays</a:t>
            </a:r>
            <a:r>
              <a:rPr lang="es-ES" sz="2200" dirty="0"/>
              <a:t> </a:t>
            </a:r>
            <a:r>
              <a:rPr lang="es-ES" sz="2200" dirty="0" err="1"/>
              <a:t>we</a:t>
            </a:r>
            <a:r>
              <a:rPr lang="es-ES" sz="2200" dirty="0"/>
              <a:t> are </a:t>
            </a:r>
            <a:r>
              <a:rPr lang="es-ES" sz="2200" dirty="0" err="1"/>
              <a:t>facing</a:t>
            </a:r>
            <a:r>
              <a:rPr lang="es-ES" sz="2200" dirty="0"/>
              <a:t> </a:t>
            </a:r>
            <a:r>
              <a:rPr lang="es-ES" sz="2200" b="1" dirty="0"/>
              <a:t>new </a:t>
            </a:r>
            <a:r>
              <a:rPr lang="es-ES" sz="2200" b="1" dirty="0" err="1"/>
              <a:t>threats</a:t>
            </a:r>
            <a:r>
              <a:rPr lang="es-ES" sz="2200" b="1" dirty="0"/>
              <a:t> </a:t>
            </a:r>
            <a:r>
              <a:rPr lang="es-ES" sz="2200" dirty="0" err="1"/>
              <a:t>that</a:t>
            </a:r>
            <a:r>
              <a:rPr lang="es-ES" sz="2200" dirty="0"/>
              <a:t> </a:t>
            </a:r>
            <a:r>
              <a:rPr lang="es-ES" sz="2200" dirty="0" err="1"/>
              <a:t>should</a:t>
            </a:r>
            <a:r>
              <a:rPr lang="es-ES" sz="2200" dirty="0"/>
              <a:t> be </a:t>
            </a:r>
            <a:r>
              <a:rPr lang="es-ES" sz="2200" dirty="0" err="1"/>
              <a:t>addressed</a:t>
            </a:r>
            <a:r>
              <a:rPr lang="es-ES" sz="2200" dirty="0"/>
              <a:t> </a:t>
            </a:r>
            <a:r>
              <a:rPr lang="es-ES" sz="2200" dirty="0" err="1"/>
              <a:t>accordingly</a:t>
            </a:r>
            <a:r>
              <a:rPr lang="es-ES" sz="2200" dirty="0"/>
              <a:t>. New </a:t>
            </a:r>
            <a:r>
              <a:rPr lang="es-ES" sz="2200" dirty="0" err="1"/>
              <a:t>threats</a:t>
            </a:r>
            <a:r>
              <a:rPr lang="es-ES" sz="2200" dirty="0"/>
              <a:t> - new </a:t>
            </a:r>
            <a:r>
              <a:rPr lang="es-ES" sz="2200" dirty="0" err="1"/>
              <a:t>responsibilities</a:t>
            </a:r>
            <a:r>
              <a:rPr lang="es-ES" sz="2200" dirty="0"/>
              <a:t> - </a:t>
            </a:r>
            <a:r>
              <a:rPr lang="es-ES" sz="2200" b="1" dirty="0"/>
              <a:t>CDR</a:t>
            </a:r>
          </a:p>
          <a:p>
            <a:pPr algn="just"/>
            <a:r>
              <a:rPr lang="es-ES" sz="2200" dirty="0" err="1"/>
              <a:t>What</a:t>
            </a:r>
            <a:r>
              <a:rPr lang="es-ES" sz="2200" dirty="0"/>
              <a:t> are </a:t>
            </a:r>
            <a:r>
              <a:rPr lang="es-ES" sz="2200" dirty="0" err="1"/>
              <a:t>we</a:t>
            </a:r>
            <a:r>
              <a:rPr lang="es-ES" sz="2200" dirty="0"/>
              <a:t> </a:t>
            </a:r>
            <a:r>
              <a:rPr lang="es-ES" sz="2200" dirty="0" err="1"/>
              <a:t>doing</a:t>
            </a:r>
            <a:r>
              <a:rPr lang="es-ES" sz="2200" dirty="0"/>
              <a:t> in </a:t>
            </a:r>
            <a:r>
              <a:rPr lang="es-ES" sz="2200" dirty="0" err="1"/>
              <a:t>this</a:t>
            </a:r>
            <a:r>
              <a:rPr lang="es-ES" sz="2200" dirty="0"/>
              <a:t> </a:t>
            </a:r>
            <a:r>
              <a:rPr lang="es-ES" sz="2200" dirty="0" err="1"/>
              <a:t>regard</a:t>
            </a:r>
            <a:r>
              <a:rPr lang="es-ES" sz="2200" dirty="0"/>
              <a:t>? </a:t>
            </a:r>
            <a:r>
              <a:rPr lang="es-ES" sz="2200" dirty="0" err="1"/>
              <a:t>On</a:t>
            </a:r>
            <a:r>
              <a:rPr lang="es-ES" sz="2200" dirty="0"/>
              <a:t> </a:t>
            </a:r>
            <a:r>
              <a:rPr lang="es-ES" sz="2200" dirty="0" err="1"/>
              <a:t>one</a:t>
            </a:r>
            <a:r>
              <a:rPr lang="es-ES" sz="2200" dirty="0"/>
              <a:t> </a:t>
            </a:r>
            <a:r>
              <a:rPr lang="es-ES" sz="2200" dirty="0" err="1"/>
              <a:t>hand</a:t>
            </a:r>
            <a:r>
              <a:rPr lang="es-ES" sz="2200" dirty="0"/>
              <a:t>, </a:t>
            </a:r>
            <a:r>
              <a:rPr lang="es-ES" sz="2200" dirty="0" err="1"/>
              <a:t>there</a:t>
            </a:r>
            <a:r>
              <a:rPr lang="es-ES" sz="2200" dirty="0"/>
              <a:t> </a:t>
            </a:r>
            <a:r>
              <a:rPr lang="es-ES" sz="2200" dirty="0" err="1"/>
              <a:t>is</a:t>
            </a:r>
            <a:r>
              <a:rPr lang="es-ES" sz="2200" dirty="0"/>
              <a:t> </a:t>
            </a:r>
            <a:r>
              <a:rPr lang="es-ES" sz="2200" b="1" dirty="0"/>
              <a:t>a </a:t>
            </a:r>
            <a:r>
              <a:rPr lang="es-ES" sz="2200" b="1" dirty="0" err="1"/>
              <a:t>voluntary</a:t>
            </a:r>
            <a:r>
              <a:rPr lang="es-ES" sz="2200" b="1" dirty="0"/>
              <a:t> </a:t>
            </a:r>
            <a:r>
              <a:rPr lang="es-ES" sz="2200" b="1" dirty="0" err="1"/>
              <a:t>disclosure</a:t>
            </a:r>
            <a:r>
              <a:rPr lang="es-ES" sz="2200" dirty="0"/>
              <a:t> and </a:t>
            </a:r>
            <a:r>
              <a:rPr lang="es-ES" sz="2200" dirty="0" err="1"/>
              <a:t>the</a:t>
            </a:r>
            <a:r>
              <a:rPr lang="es-ES" sz="2200" dirty="0"/>
              <a:t> </a:t>
            </a:r>
            <a:r>
              <a:rPr lang="es-ES" sz="2200" dirty="0" err="1"/>
              <a:t>pressure</a:t>
            </a:r>
            <a:r>
              <a:rPr lang="es-ES" sz="2200" dirty="0"/>
              <a:t> </a:t>
            </a:r>
            <a:r>
              <a:rPr lang="es-ES" sz="2200" dirty="0" err="1"/>
              <a:t>also</a:t>
            </a:r>
            <a:r>
              <a:rPr lang="es-ES" sz="2200" dirty="0"/>
              <a:t> led to </a:t>
            </a:r>
            <a:r>
              <a:rPr lang="es-ES" sz="2200" b="1" dirty="0" err="1"/>
              <a:t>initiatives</a:t>
            </a:r>
            <a:r>
              <a:rPr lang="es-ES" sz="2200" b="1" dirty="0"/>
              <a:t> </a:t>
            </a:r>
            <a:r>
              <a:rPr lang="es-ES" sz="2200" b="1" dirty="0" err="1"/>
              <a:t>related</a:t>
            </a:r>
            <a:r>
              <a:rPr lang="es-ES" sz="2200" b="1" dirty="0"/>
              <a:t> to AI </a:t>
            </a:r>
            <a:r>
              <a:rPr lang="es-ES" sz="2200" b="1" dirty="0" err="1"/>
              <a:t>ethics</a:t>
            </a:r>
            <a:r>
              <a:rPr lang="es-ES" sz="2200" dirty="0"/>
              <a:t> and </a:t>
            </a:r>
            <a:r>
              <a:rPr lang="es-ES" sz="2200" dirty="0" err="1"/>
              <a:t>even</a:t>
            </a:r>
            <a:r>
              <a:rPr lang="es-ES" sz="2200" dirty="0"/>
              <a:t> </a:t>
            </a:r>
            <a:r>
              <a:rPr lang="es-ES" sz="2200" b="1" dirty="0"/>
              <a:t>a </a:t>
            </a:r>
            <a:r>
              <a:rPr lang="es-ES" sz="2200" b="1" dirty="0" err="1"/>
              <a:t>proposal</a:t>
            </a:r>
            <a:r>
              <a:rPr lang="es-ES" sz="2200" b="1" dirty="0"/>
              <a:t> </a:t>
            </a:r>
            <a:r>
              <a:rPr lang="es-ES" sz="2200" b="1" dirty="0" err="1"/>
              <a:t>for</a:t>
            </a:r>
            <a:r>
              <a:rPr lang="es-ES" sz="2200" b="1" dirty="0"/>
              <a:t> AI </a:t>
            </a:r>
            <a:r>
              <a:rPr lang="es-ES" sz="2200" b="1" dirty="0" err="1"/>
              <a:t>regulation</a:t>
            </a:r>
            <a:r>
              <a:rPr lang="es-ES" sz="2200" b="1" dirty="0"/>
              <a:t>.</a:t>
            </a:r>
          </a:p>
          <a:p>
            <a:pPr algn="just"/>
            <a:r>
              <a:rPr lang="es-ES" sz="2200" dirty="0" err="1"/>
              <a:t>Observing</a:t>
            </a:r>
            <a:r>
              <a:rPr lang="es-ES" sz="2200" dirty="0"/>
              <a:t> </a:t>
            </a:r>
            <a:r>
              <a:rPr lang="es-ES" sz="2200" dirty="0" err="1"/>
              <a:t>the</a:t>
            </a:r>
            <a:r>
              <a:rPr lang="es-ES" sz="2200" dirty="0"/>
              <a:t> </a:t>
            </a:r>
            <a:r>
              <a:rPr lang="es-ES" sz="2200" dirty="0" err="1"/>
              <a:t>voluntary</a:t>
            </a:r>
            <a:r>
              <a:rPr lang="es-ES" sz="2200" dirty="0"/>
              <a:t> CDR </a:t>
            </a:r>
            <a:r>
              <a:rPr lang="es-ES" sz="2200" dirty="0" err="1"/>
              <a:t>reporting</a:t>
            </a:r>
            <a:r>
              <a:rPr lang="es-ES" sz="2200" dirty="0"/>
              <a:t>, a </a:t>
            </a:r>
            <a:r>
              <a:rPr lang="es-ES" sz="2200" dirty="0" err="1"/>
              <a:t>question</a:t>
            </a:r>
            <a:r>
              <a:rPr lang="es-ES" sz="2200" dirty="0"/>
              <a:t> </a:t>
            </a:r>
            <a:r>
              <a:rPr lang="es-ES" sz="2200" dirty="0" err="1"/>
              <a:t>arises</a:t>
            </a:r>
            <a:r>
              <a:rPr lang="es-ES" sz="2200" dirty="0"/>
              <a:t> – </a:t>
            </a:r>
            <a:r>
              <a:rPr lang="es-ES" sz="2200" dirty="0" err="1"/>
              <a:t>what</a:t>
            </a:r>
            <a:r>
              <a:rPr lang="es-ES" sz="2200" dirty="0"/>
              <a:t> </a:t>
            </a:r>
            <a:r>
              <a:rPr lang="es-ES" sz="2200" dirty="0" err="1"/>
              <a:t>is</a:t>
            </a:r>
            <a:r>
              <a:rPr lang="es-ES" sz="2200" dirty="0"/>
              <a:t> </a:t>
            </a:r>
            <a:r>
              <a:rPr lang="es-ES" sz="2200" dirty="0" err="1"/>
              <a:t>the</a:t>
            </a:r>
            <a:r>
              <a:rPr lang="es-ES" sz="2200" dirty="0"/>
              <a:t> </a:t>
            </a:r>
            <a:r>
              <a:rPr lang="es-ES" sz="2200" b="1" dirty="0" err="1"/>
              <a:t>scope</a:t>
            </a:r>
            <a:r>
              <a:rPr lang="es-ES" sz="2200" b="1" dirty="0"/>
              <a:t> </a:t>
            </a:r>
            <a:r>
              <a:rPr lang="es-ES" sz="2200" dirty="0"/>
              <a:t>of CDR? </a:t>
            </a:r>
          </a:p>
          <a:p>
            <a:pPr algn="just"/>
            <a:r>
              <a:rPr lang="es-ES" sz="2200" dirty="0" err="1"/>
              <a:t>It</a:t>
            </a:r>
            <a:r>
              <a:rPr lang="es-ES" sz="2200" dirty="0"/>
              <a:t> </a:t>
            </a:r>
            <a:r>
              <a:rPr lang="es-ES" sz="2200" dirty="0" err="1"/>
              <a:t>is</a:t>
            </a:r>
            <a:r>
              <a:rPr lang="es-ES" sz="2200" dirty="0"/>
              <a:t> as </a:t>
            </a:r>
            <a:r>
              <a:rPr lang="es-ES" sz="2200" b="1" dirty="0" err="1"/>
              <a:t>wide</a:t>
            </a:r>
            <a:r>
              <a:rPr lang="es-ES" sz="2200" dirty="0"/>
              <a:t> as </a:t>
            </a:r>
            <a:r>
              <a:rPr lang="es-ES" sz="2200" dirty="0" err="1"/>
              <a:t>moving</a:t>
            </a:r>
            <a:r>
              <a:rPr lang="es-ES" sz="2200" dirty="0"/>
              <a:t> from online shopping </a:t>
            </a:r>
            <a:r>
              <a:rPr lang="es-ES" sz="2200" dirty="0" err="1"/>
              <a:t>trying</a:t>
            </a:r>
            <a:r>
              <a:rPr lang="es-ES" sz="2200" dirty="0"/>
              <a:t> to </a:t>
            </a:r>
            <a:r>
              <a:rPr lang="es-ES" sz="2200" dirty="0" err="1"/>
              <a:t>decrease</a:t>
            </a:r>
            <a:r>
              <a:rPr lang="es-ES" sz="2200" dirty="0"/>
              <a:t> </a:t>
            </a:r>
            <a:r>
              <a:rPr lang="es-ES" sz="2200" dirty="0" err="1"/>
              <a:t>waste</a:t>
            </a:r>
            <a:r>
              <a:rPr lang="es-ES" sz="2200" dirty="0"/>
              <a:t> and </a:t>
            </a:r>
            <a:r>
              <a:rPr lang="es-ES" sz="2200" dirty="0" err="1"/>
              <a:t>carbon</a:t>
            </a:r>
            <a:r>
              <a:rPr lang="es-ES" sz="2200" dirty="0"/>
              <a:t> </a:t>
            </a:r>
            <a:r>
              <a:rPr lang="es-ES" sz="2200" dirty="0" err="1"/>
              <a:t>print</a:t>
            </a:r>
            <a:r>
              <a:rPr lang="es-ES" sz="2200" dirty="0"/>
              <a:t> to digital </a:t>
            </a:r>
            <a:r>
              <a:rPr lang="es-ES" sz="2200" dirty="0" err="1"/>
              <a:t>literacy</a:t>
            </a:r>
            <a:r>
              <a:rPr lang="es-ES" sz="2200" dirty="0"/>
              <a:t> and </a:t>
            </a:r>
            <a:r>
              <a:rPr lang="es-ES" sz="2200" dirty="0" err="1"/>
              <a:t>fighting</a:t>
            </a:r>
            <a:r>
              <a:rPr lang="es-ES" sz="2200" dirty="0"/>
              <a:t> </a:t>
            </a:r>
            <a:r>
              <a:rPr lang="es-ES" sz="2200" dirty="0" err="1"/>
              <a:t>against</a:t>
            </a:r>
            <a:r>
              <a:rPr lang="es-ES" sz="2200" dirty="0"/>
              <a:t> </a:t>
            </a:r>
            <a:r>
              <a:rPr lang="es-ES" sz="2200" dirty="0" err="1"/>
              <a:t>cyberbullying</a:t>
            </a:r>
            <a:r>
              <a:rPr lang="es-ES" sz="2200" dirty="0"/>
              <a:t>.</a:t>
            </a:r>
          </a:p>
          <a:p>
            <a:pPr algn="just"/>
            <a:endParaRPr lang="en-SK" dirty="0"/>
          </a:p>
        </p:txBody>
      </p:sp>
      <p:sp>
        <p:nvSpPr>
          <p:cNvPr id="4" name="TextBox 3">
            <a:extLst>
              <a:ext uri="{FF2B5EF4-FFF2-40B4-BE49-F238E27FC236}">
                <a16:creationId xmlns:a16="http://schemas.microsoft.com/office/drawing/2014/main" id="{C5B7E650-1233-F84B-9506-EC4CBAE97F18}"/>
              </a:ext>
            </a:extLst>
          </p:cNvPr>
          <p:cNvSpPr txBox="1"/>
          <p:nvPr/>
        </p:nvSpPr>
        <p:spPr>
          <a:xfrm>
            <a:off x="9678390" y="106482"/>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sp>
        <p:nvSpPr>
          <p:cNvPr id="7" name="1 Título">
            <a:extLst>
              <a:ext uri="{FF2B5EF4-FFF2-40B4-BE49-F238E27FC236}">
                <a16:creationId xmlns:a16="http://schemas.microsoft.com/office/drawing/2014/main" id="{8D4EBB70-D019-1A4F-896B-19D0ADD362F3}"/>
              </a:ext>
            </a:extLst>
          </p:cNvPr>
          <p:cNvSpPr txBox="1">
            <a:spLocks/>
          </p:cNvSpPr>
          <p:nvPr/>
        </p:nvSpPr>
        <p:spPr bwMode="auto">
          <a:xfrm>
            <a:off x="760021" y="483926"/>
            <a:ext cx="6443832"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scope and definition  </a:t>
            </a:r>
          </a:p>
        </p:txBody>
      </p:sp>
    </p:spTree>
    <p:extLst>
      <p:ext uri="{BB962C8B-B14F-4D97-AF65-F5344CB8AC3E}">
        <p14:creationId xmlns:p14="http://schemas.microsoft.com/office/powerpoint/2010/main" val="123878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69" y="483926"/>
            <a:ext cx="6127084"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008000"/>
                </a:solidFill>
              </a:rPr>
              <a:t>CDR definitions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Rectángulo 9">
            <a:extLst>
              <a:ext uri="{FF2B5EF4-FFF2-40B4-BE49-F238E27FC236}">
                <a16:creationId xmlns:a16="http://schemas.microsoft.com/office/drawing/2014/main" id="{B23B15C6-A5F6-4EC9-AFC0-C3A42C03262B}"/>
              </a:ext>
            </a:extLst>
          </p:cNvPr>
          <p:cNvSpPr/>
          <p:nvPr/>
        </p:nvSpPr>
        <p:spPr>
          <a:xfrm>
            <a:off x="1091014" y="1519089"/>
            <a:ext cx="10024217" cy="4154984"/>
          </a:xfrm>
          <a:prstGeom prst="rect">
            <a:avLst/>
          </a:prstGeom>
        </p:spPr>
        <p:txBody>
          <a:bodyPr wrap="square">
            <a:spAutoFit/>
          </a:bodyPr>
          <a:lstStyle/>
          <a:p>
            <a:pPr algn="just">
              <a:defRPr/>
            </a:pPr>
            <a:r>
              <a:rPr lang="en-US" sz="2200" dirty="0"/>
              <a:t>“ … a voluntary corporate orientation to ensure a responsible use of digital technologies.” </a:t>
            </a:r>
            <a:r>
              <a:rPr lang="en-US" sz="2200" dirty="0" err="1"/>
              <a:t>Weißenberger</a:t>
            </a:r>
            <a:r>
              <a:rPr lang="en-US" sz="2200" dirty="0"/>
              <a:t> and </a:t>
            </a:r>
            <a:r>
              <a:rPr lang="en-US" sz="2200" dirty="0" err="1"/>
              <a:t>Marrocco</a:t>
            </a:r>
            <a:r>
              <a:rPr lang="en-US" sz="2200" dirty="0"/>
              <a:t> (2022)</a:t>
            </a:r>
          </a:p>
          <a:p>
            <a:pPr algn="just">
              <a:defRPr/>
            </a:pPr>
            <a:endParaRPr lang="en-US" sz="2200" dirty="0"/>
          </a:p>
          <a:p>
            <a:pPr algn="just">
              <a:defRPr/>
            </a:pPr>
            <a:r>
              <a:rPr lang="en-US" sz="2200" dirty="0"/>
              <a:t>‘‘ … a set of shared values and norms guiding an organization’s operations with respect to the creation and operation of digital technology and data.’’ </a:t>
            </a:r>
            <a:r>
              <a:rPr lang="en-US" sz="2200" dirty="0" err="1"/>
              <a:t>Lobschat</a:t>
            </a:r>
            <a:r>
              <a:rPr lang="en-US" sz="2200" dirty="0"/>
              <a:t> et al. (2021) </a:t>
            </a:r>
          </a:p>
          <a:p>
            <a:pPr algn="just">
              <a:defRPr/>
            </a:pPr>
            <a:endParaRPr lang="en-US" sz="2200" dirty="0"/>
          </a:p>
          <a:p>
            <a:pPr algn="just">
              <a:defRPr/>
            </a:pPr>
            <a:r>
              <a:rPr lang="en-US" sz="2200" dirty="0"/>
              <a:t>“ … an extension of a firm’s responsibilities which takes into account the ethical opportunities and challenges of digitalization.” </a:t>
            </a:r>
            <a:r>
              <a:rPr lang="en-US" sz="2200" dirty="0" err="1"/>
              <a:t>Herden</a:t>
            </a:r>
            <a:r>
              <a:rPr lang="en-US" sz="2200" dirty="0"/>
              <a:t> et al. (2021)</a:t>
            </a:r>
          </a:p>
          <a:p>
            <a:pPr algn="just">
              <a:defRPr/>
            </a:pPr>
            <a:endParaRPr lang="en-US" sz="2200" dirty="0"/>
          </a:p>
          <a:p>
            <a:pPr algn="just">
              <a:defRPr/>
            </a:pPr>
            <a:r>
              <a:rPr lang="en-US" sz="2200" dirty="0"/>
              <a:t>“ … a set of practices and behaviors that help an organization use data and digital technologies in a way that is socially, economically, and environmentally responsible.” Wade (2020)</a:t>
            </a:r>
          </a:p>
        </p:txBody>
      </p:sp>
      <p:sp>
        <p:nvSpPr>
          <p:cNvPr id="12" name="Rectángulo 7">
            <a:extLst>
              <a:ext uri="{FF2B5EF4-FFF2-40B4-BE49-F238E27FC236}">
                <a16:creationId xmlns:a16="http://schemas.microsoft.com/office/drawing/2014/main" id="{91CFACBB-A048-0B4B-8B75-42DD5C3E3168}"/>
              </a:ext>
            </a:extLst>
          </p:cNvPr>
          <p:cNvSpPr/>
          <p:nvPr/>
        </p:nvSpPr>
        <p:spPr>
          <a:xfrm>
            <a:off x="1076769" y="4757873"/>
            <a:ext cx="10024217" cy="830997"/>
          </a:xfrm>
          <a:prstGeom prst="rect">
            <a:avLst/>
          </a:prstGeom>
        </p:spPr>
        <p:txBody>
          <a:bodyPr wrap="square">
            <a:spAutoFit/>
          </a:bodyPr>
          <a:lstStyle/>
          <a:p>
            <a:pPr algn="just">
              <a:defRPr/>
            </a:pPr>
            <a:endParaRPr lang="en-US" sz="2400" dirty="0"/>
          </a:p>
          <a:p>
            <a:pPr algn="just">
              <a:defRPr/>
            </a:pPr>
            <a:endParaRPr lang="en-US" sz="2400" dirty="0"/>
          </a:p>
        </p:txBody>
      </p:sp>
      <p:sp>
        <p:nvSpPr>
          <p:cNvPr id="7" name="TextBox 6">
            <a:extLst>
              <a:ext uri="{FF2B5EF4-FFF2-40B4-BE49-F238E27FC236}">
                <a16:creationId xmlns:a16="http://schemas.microsoft.com/office/drawing/2014/main" id="{7ECFE210-C3BF-FB4E-B575-CCC94337A79D}"/>
              </a:ext>
            </a:extLst>
          </p:cNvPr>
          <p:cNvSpPr txBox="1"/>
          <p:nvPr/>
        </p:nvSpPr>
        <p:spPr>
          <a:xfrm>
            <a:off x="9666441" y="58560"/>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292025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xfrm>
            <a:off x="8636238" y="613415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ES_tradnl"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985652" y="484712"/>
            <a:ext cx="8514608"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endParaRPr lang="en-US" sz="2800" b="1" dirty="0"/>
          </a:p>
          <a:p>
            <a:endParaRPr lang="en-US" sz="2800" b="1" dirty="0"/>
          </a:p>
          <a:p>
            <a:pPr lvl="0" eaLnBrk="0" fontAlgn="base" hangingPunct="0">
              <a:spcBef>
                <a:spcPct val="0"/>
              </a:spcBef>
              <a:spcAft>
                <a:spcPct val="0"/>
              </a:spcAft>
              <a:buNone/>
              <a:defRPr/>
            </a:pPr>
            <a:endParaRPr lang="en-US" altLang="es-ES_tradnl" sz="2800" b="1" dirty="0">
              <a:solidFill>
                <a:srgbClr val="008000"/>
              </a:solidFill>
              <a:latin typeface="Calibri" panose="020F0502020204030204"/>
              <a:ea typeface="+mn-ea"/>
            </a:endParaRPr>
          </a:p>
          <a:p>
            <a:pPr lvl="0" eaLnBrk="0" fontAlgn="base" hangingPunct="0">
              <a:spcBef>
                <a:spcPct val="0"/>
              </a:spcBef>
              <a:spcAft>
                <a:spcPct val="0"/>
              </a:spcAft>
              <a:buNone/>
              <a:defRPr/>
            </a:pPr>
            <a:r>
              <a:rPr lang="en-US" altLang="es-ES_tradnl" sz="2800" b="1" dirty="0">
                <a:solidFill>
                  <a:srgbClr val="008000"/>
                </a:solidFill>
                <a:latin typeface="Calibri" panose="020F0502020204030204"/>
                <a:ea typeface="+mn-ea"/>
              </a:rPr>
              <a:t>The need for digital responsibility. </a:t>
            </a:r>
            <a:r>
              <a:rPr lang="en-US" altLang="es-ES_tradnl" sz="1600" b="1" dirty="0">
                <a:latin typeface="Calibri" panose="020F0502020204030204"/>
                <a:ea typeface="+mn-ea"/>
              </a:rPr>
              <a:t>(Source: identityvalley.org)</a:t>
            </a:r>
          </a:p>
          <a:p>
            <a:pPr>
              <a:buNone/>
            </a:pPr>
            <a:endParaRPr lang="en-US" sz="2800" b="1" dirty="0">
              <a:solidFill>
                <a:schemeClr val="accent6">
                  <a:lumMod val="75000"/>
                </a:schemeClr>
              </a:solidFill>
            </a:endParaRPr>
          </a:p>
          <a:p>
            <a:endParaRPr lang="en-US" sz="2800" b="1" dirty="0"/>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s-ES_tradnl" sz="2800" b="1" i="0" u="none" strike="noStrike" kern="1200" cap="none" spc="0" normalizeH="0" baseline="0" noProof="0" dirty="0">
              <a:ln>
                <a:noFill/>
              </a:ln>
              <a:solidFill>
                <a:srgbClr val="008000"/>
              </a:solidFill>
              <a:effectLst/>
              <a:uLnTx/>
              <a:uFillTx/>
              <a:latin typeface="Calibri" panose="020F0502020204030204" pitchFamily="34" charset="0"/>
              <a:ea typeface="ＭＳ Ｐゴシック" panose="020B0600070205080204" pitchFamily="34" charset="-128"/>
              <a:cs typeface="+mn-cs"/>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 name="Rectángulo 5">
            <a:extLst>
              <a:ext uri="{FF2B5EF4-FFF2-40B4-BE49-F238E27FC236}">
                <a16:creationId xmlns:a16="http://schemas.microsoft.com/office/drawing/2014/main" id="{B23B15C6-A5F6-4EC9-AFC0-C3A42C03262B}"/>
              </a:ext>
            </a:extLst>
          </p:cNvPr>
          <p:cNvSpPr/>
          <p:nvPr/>
        </p:nvSpPr>
        <p:spPr>
          <a:xfrm>
            <a:off x="1076770" y="1595413"/>
            <a:ext cx="10024217" cy="2985433"/>
          </a:xfrm>
          <a:prstGeom prst="rect">
            <a:avLst/>
          </a:prstGeom>
        </p:spPr>
        <p:txBody>
          <a:bodyPr wrap="square">
            <a:spAutoFit/>
          </a:bodyPr>
          <a:lstStyle/>
          <a:p>
            <a:endParaRPr lang="en-US" sz="2000" b="1"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Times" panose="02020603050405020304" pitchFamily="18" charset="0"/>
            </a:endParaRPr>
          </a:p>
          <a:p>
            <a:pPr marL="4306888" marR="0" lvl="0" indent="0" algn="r" defTabSz="914400" rtl="0" eaLnBrk="1" fontAlgn="auto" latinLnBrk="0" hangingPunct="1">
              <a:lnSpc>
                <a:spcPct val="100000"/>
              </a:lnSpc>
              <a:spcBef>
                <a:spcPts val="0"/>
              </a:spcBef>
              <a:spcAft>
                <a:spcPts val="0"/>
              </a:spcAft>
              <a:buClrTx/>
              <a:buSzTx/>
              <a:buFontTx/>
              <a:buNone/>
              <a:tabLst>
                <a:tab pos="3589338" algn="l"/>
                <a:tab pos="4127500" algn="l"/>
              </a:tabLst>
              <a:defRPr/>
            </a:pPr>
            <a:endParaRPr kumimoji="0" lang="es-E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692400" marR="0" lvl="0" indent="-95250" algn="r" defTabSz="914400" rtl="0" eaLnBrk="1" fontAlgn="auto" latinLnBrk="0" hangingPunct="1">
              <a:lnSpc>
                <a:spcPct val="100000"/>
              </a:lnSpc>
              <a:spcBef>
                <a:spcPts val="0"/>
              </a:spcBef>
              <a:spcAft>
                <a:spcPts val="0"/>
              </a:spcAft>
              <a:buClrTx/>
              <a:buSzTx/>
              <a:buFontTx/>
              <a:buNone/>
              <a:tabLst>
                <a:tab pos="3675063" algn="l"/>
                <a:tab pos="4127500" algn="l"/>
              </a:tabLst>
              <a:defRPr/>
            </a:pPr>
            <a:endParaRPr kumimoji="0" lang="es-E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B7D0A88F-A57D-C4E3-4B20-6481B3358648}"/>
              </a:ext>
            </a:extLst>
          </p:cNvPr>
          <p:cNvPicPr>
            <a:picLocks noChangeAspect="1"/>
          </p:cNvPicPr>
          <p:nvPr/>
        </p:nvPicPr>
        <p:blipFill rotWithShape="1">
          <a:blip r:embed="rId3"/>
          <a:srcRect l="64626" t="29473" r="8832" b="23182"/>
          <a:stretch/>
        </p:blipFill>
        <p:spPr>
          <a:xfrm>
            <a:off x="1288763" y="1366689"/>
            <a:ext cx="9297825" cy="5451015"/>
          </a:xfrm>
          <a:prstGeom prst="rect">
            <a:avLst/>
          </a:prstGeom>
        </p:spPr>
      </p:pic>
      <p:sp>
        <p:nvSpPr>
          <p:cNvPr id="7" name="TextBox 6">
            <a:extLst>
              <a:ext uri="{FF2B5EF4-FFF2-40B4-BE49-F238E27FC236}">
                <a16:creationId xmlns:a16="http://schemas.microsoft.com/office/drawing/2014/main" id="{8C16E5FA-F664-8942-983E-0E4B7B54CFD2}"/>
              </a:ext>
            </a:extLst>
          </p:cNvPr>
          <p:cNvSpPr txBox="1"/>
          <p:nvPr/>
        </p:nvSpPr>
        <p:spPr>
          <a:xfrm>
            <a:off x="9847521" y="95246"/>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201460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500006" y="3357365"/>
            <a:ext cx="1795817" cy="853001"/>
          </a:xfrm>
          <a:prstGeom prst="rect">
            <a:avLst/>
          </a:prstGeom>
          <a:solidFill>
            <a:srgbClr val="33CCCC">
              <a:alpha val="34902"/>
            </a:srgbClr>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p:cNvSpPr/>
          <p:nvPr/>
        </p:nvSpPr>
        <p:spPr>
          <a:xfrm>
            <a:off x="1563882" y="3315780"/>
            <a:ext cx="1795817" cy="894587"/>
          </a:xfrm>
          <a:prstGeom prst="rect">
            <a:avLst/>
          </a:prstGeom>
          <a:solidFill>
            <a:srgbClr val="33CCCC">
              <a:alpha val="34902"/>
            </a:srgbClr>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ángulo: esquinas redondeadas 9">
            <a:extLst>
              <a:ext uri="{FF2B5EF4-FFF2-40B4-BE49-F238E27FC236}">
                <a16:creationId xmlns:a16="http://schemas.microsoft.com/office/drawing/2014/main" id="{2186EBB2-FCFB-44B7-B243-B268DC8089FF}"/>
              </a:ext>
            </a:extLst>
          </p:cNvPr>
          <p:cNvSpPr/>
          <p:nvPr/>
        </p:nvSpPr>
        <p:spPr>
          <a:xfrm>
            <a:off x="4213078" y="2991039"/>
            <a:ext cx="3358498" cy="1709158"/>
          </a:xfrm>
          <a:prstGeom prst="roundRect">
            <a:avLst/>
          </a:prstGeom>
          <a:solidFill>
            <a:srgbClr val="28D69C">
              <a:alpha val="20000"/>
            </a:srgbClr>
          </a:solidFill>
          <a:ln>
            <a:solidFill>
              <a:srgbClr val="28D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377539" y="412445"/>
            <a:ext cx="929823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s-ES" altLang="es-ES_tradnl" sz="2800" b="1" dirty="0" err="1">
                <a:solidFill>
                  <a:srgbClr val="008000"/>
                </a:solidFill>
              </a:rPr>
              <a:t>From</a:t>
            </a:r>
            <a:r>
              <a:rPr lang="es-ES" altLang="es-ES_tradnl" sz="2800" b="1" dirty="0">
                <a:solidFill>
                  <a:srgbClr val="008000"/>
                </a:solidFill>
              </a:rPr>
              <a:t> </a:t>
            </a:r>
            <a:r>
              <a:rPr lang="es-ES" altLang="es-ES_tradnl" sz="2800" b="1" dirty="0" err="1">
                <a:solidFill>
                  <a:srgbClr val="008000"/>
                </a:solidFill>
              </a:rPr>
              <a:t>principles</a:t>
            </a:r>
            <a:r>
              <a:rPr lang="es-ES" altLang="es-ES_tradnl" sz="2800" b="1" dirty="0">
                <a:solidFill>
                  <a:srgbClr val="008000"/>
                </a:solidFill>
              </a:rPr>
              <a:t> and </a:t>
            </a:r>
            <a:r>
              <a:rPr lang="es-ES" altLang="es-ES_tradnl" sz="2800" b="1" dirty="0" err="1">
                <a:solidFill>
                  <a:srgbClr val="008000"/>
                </a:solidFill>
              </a:rPr>
              <a:t>regulations</a:t>
            </a:r>
            <a:r>
              <a:rPr lang="es-ES" altLang="es-ES_tradnl" sz="2800" b="1" dirty="0">
                <a:solidFill>
                  <a:srgbClr val="008000"/>
                </a:solidFill>
              </a:rPr>
              <a:t> </a:t>
            </a:r>
            <a:r>
              <a:rPr lang="es-ES" altLang="es-ES_tradnl" sz="2800" b="1" dirty="0" err="1">
                <a:solidFill>
                  <a:srgbClr val="008000"/>
                </a:solidFill>
              </a:rPr>
              <a:t>to</a:t>
            </a:r>
            <a:r>
              <a:rPr lang="es-ES" altLang="es-ES_tradnl" sz="2800" b="1" dirty="0">
                <a:solidFill>
                  <a:srgbClr val="008000"/>
                </a:solidFill>
              </a:rPr>
              <a:t> </a:t>
            </a:r>
            <a:r>
              <a:rPr lang="es-ES" altLang="es-ES_tradnl" sz="2800" b="1" dirty="0" err="1">
                <a:solidFill>
                  <a:srgbClr val="008000"/>
                </a:solidFill>
              </a:rPr>
              <a:t>disclosures</a:t>
            </a:r>
            <a:r>
              <a:rPr kumimoji="0" lang="es-ES" altLang="es-ES_tradnl" sz="2800" b="1" i="0" u="none" strike="noStrike" kern="1200" cap="none" spc="0" normalizeH="0" baseline="0" noProof="0" dirty="0">
                <a:ln>
                  <a:noFill/>
                </a:ln>
                <a:solidFill>
                  <a:srgbClr val="008000"/>
                </a:solidFill>
                <a:effectLst/>
                <a:uLnTx/>
                <a:uFillTx/>
                <a:latin typeface="Calibri" panose="020F0502020204030204" pitchFamily="34" charset="0"/>
                <a:ea typeface="ＭＳ Ｐゴシック" panose="020B0600070205080204" pitchFamily="34" charset="-128"/>
                <a:cs typeface="+mn-cs"/>
              </a:rPr>
              <a:t>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 name="Rectángulo 18">
            <a:extLst>
              <a:ext uri="{FF2B5EF4-FFF2-40B4-BE49-F238E27FC236}">
                <a16:creationId xmlns:a16="http://schemas.microsoft.com/office/drawing/2014/main" id="{AB98DCC1-8EBF-46A7-966E-5B4B8CF693B5}"/>
              </a:ext>
            </a:extLst>
          </p:cNvPr>
          <p:cNvSpPr/>
          <p:nvPr/>
        </p:nvSpPr>
        <p:spPr>
          <a:xfrm>
            <a:off x="1667931" y="3416670"/>
            <a:ext cx="164724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900" b="1" i="0" u="none" strike="noStrike" kern="1200" cap="none" spc="0" normalizeH="0" baseline="0" noProof="0" dirty="0" err="1">
                <a:ln>
                  <a:noFill/>
                </a:ln>
                <a:solidFill>
                  <a:prstClr val="black"/>
                </a:solidFill>
                <a:effectLst/>
                <a:uLnTx/>
                <a:uFillTx/>
                <a:latin typeface="Calibri" panose="020F0502020204030204"/>
                <a:ea typeface="+mn-ea"/>
                <a:cs typeface="+mn-cs"/>
              </a:rPr>
              <a:t>Principles</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900" b="1" i="0" u="none" strike="noStrike" kern="1200" cap="none" spc="0" normalizeH="0" baseline="0" noProof="0" dirty="0" err="1">
                <a:ln>
                  <a:noFill/>
                </a:ln>
                <a:solidFill>
                  <a:prstClr val="black"/>
                </a:solidFill>
                <a:effectLst/>
                <a:uLnTx/>
                <a:uFillTx/>
                <a:latin typeface="Calibri" panose="020F0502020204030204"/>
                <a:ea typeface="+mn-ea"/>
                <a:cs typeface="+mn-cs"/>
              </a:rPr>
              <a:t>Requirements</a:t>
            </a:r>
            <a:endPar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lecha: hacia abajo 3">
            <a:extLst>
              <a:ext uri="{FF2B5EF4-FFF2-40B4-BE49-F238E27FC236}">
                <a16:creationId xmlns:a16="http://schemas.microsoft.com/office/drawing/2014/main" id="{4BDC47E1-33B0-48A6-B671-022ED3312894}"/>
              </a:ext>
            </a:extLst>
          </p:cNvPr>
          <p:cNvSpPr/>
          <p:nvPr/>
        </p:nvSpPr>
        <p:spPr>
          <a:xfrm rot="16200000">
            <a:off x="3594109" y="3370674"/>
            <a:ext cx="384560" cy="848390"/>
          </a:xfrm>
          <a:prstGeom prst="downArrow">
            <a:avLst>
              <a:gd name="adj1" fmla="val 34380"/>
              <a:gd name="adj2" fmla="val 49128"/>
            </a:avLst>
          </a:prstGeom>
          <a:noFill/>
          <a:ln w="28575">
            <a:solidFill>
              <a:srgbClr val="28D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AB98DCC1-8EBF-46A7-966E-5B4B8CF693B5}"/>
              </a:ext>
            </a:extLst>
          </p:cNvPr>
          <p:cNvSpPr/>
          <p:nvPr/>
        </p:nvSpPr>
        <p:spPr>
          <a:xfrm>
            <a:off x="4288041" y="3471704"/>
            <a:ext cx="328353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CDR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2400" b="1" i="0" u="none" strike="noStrike" kern="1200" cap="none" spc="0" normalizeH="0" baseline="0" noProof="0" dirty="0" err="1">
                <a:ln>
                  <a:noFill/>
                </a:ln>
                <a:solidFill>
                  <a:prstClr val="black"/>
                </a:solidFill>
                <a:effectLst/>
                <a:uLnTx/>
                <a:uFillTx/>
                <a:latin typeface="Calibri" panose="020F0502020204030204"/>
                <a:ea typeface="+mn-ea"/>
                <a:cs typeface="+mn-cs"/>
              </a:rPr>
              <a:t>ADMs</a:t>
            </a: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 AI, </a:t>
            </a:r>
            <a:r>
              <a:rPr kumimoji="0" lang="es-ES" sz="2400" b="1" i="0" u="none" strike="noStrike" kern="1200" cap="none" spc="0" normalizeH="0" baseline="0" noProof="0" dirty="0" err="1">
                <a:ln>
                  <a:noFill/>
                </a:ln>
                <a:solidFill>
                  <a:prstClr val="black"/>
                </a:solidFill>
                <a:effectLst/>
                <a:uLnTx/>
                <a:uFillTx/>
                <a:latin typeface="Calibri" panose="020F0502020204030204"/>
                <a:ea typeface="+mn-ea"/>
                <a:cs typeface="+mn-cs"/>
              </a:rPr>
              <a:t>Cyber-security</a:t>
            </a: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1" i="0" u="none" strike="noStrike" kern="1200" cap="none" spc="0" normalizeH="0" baseline="0" noProof="0" dirty="0" err="1">
                <a:ln>
                  <a:noFill/>
                </a:ln>
                <a:solidFill>
                  <a:prstClr val="black"/>
                </a:solidFill>
                <a:effectLst/>
                <a:uLnTx/>
                <a:uFillTx/>
                <a:latin typeface="Calibri" panose="020F0502020204030204"/>
                <a:ea typeface="+mn-ea"/>
                <a:cs typeface="+mn-cs"/>
              </a:rPr>
              <a:t>Privacy</a:t>
            </a: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 etc..</a:t>
            </a:r>
            <a:r>
              <a:rPr lang="es-ES" sz="2400" b="1" dirty="0">
                <a:solidFill>
                  <a:prstClr val="black"/>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AB98DCC1-8EBF-46A7-966E-5B4B8CF693B5}"/>
              </a:ext>
            </a:extLst>
          </p:cNvPr>
          <p:cNvSpPr/>
          <p:nvPr/>
        </p:nvSpPr>
        <p:spPr>
          <a:xfrm>
            <a:off x="8500006" y="3500384"/>
            <a:ext cx="179581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900" b="1" i="0" u="none" strike="noStrike" kern="1200" cap="none" spc="0" normalizeH="0" baseline="0" noProof="0" dirty="0" err="1">
                <a:ln>
                  <a:noFill/>
                </a:ln>
                <a:solidFill>
                  <a:prstClr val="black"/>
                </a:solidFill>
                <a:effectLst/>
                <a:uLnTx/>
                <a:uFillTx/>
                <a:latin typeface="Calibri" panose="020F0502020204030204"/>
                <a:ea typeface="+mn-ea"/>
                <a:cs typeface="+mn-cs"/>
              </a:rPr>
              <a:t>Regulations</a:t>
            </a: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0" name="Flecha: hacia abajo 3">
            <a:extLst>
              <a:ext uri="{FF2B5EF4-FFF2-40B4-BE49-F238E27FC236}">
                <a16:creationId xmlns:a16="http://schemas.microsoft.com/office/drawing/2014/main" id="{4BDC47E1-33B0-48A6-B671-022ED3312894}"/>
              </a:ext>
            </a:extLst>
          </p:cNvPr>
          <p:cNvSpPr/>
          <p:nvPr/>
        </p:nvSpPr>
        <p:spPr>
          <a:xfrm rot="5400000">
            <a:off x="7831048" y="3379713"/>
            <a:ext cx="397383" cy="923441"/>
          </a:xfrm>
          <a:prstGeom prst="downArrow">
            <a:avLst>
              <a:gd name="adj1" fmla="val 34380"/>
              <a:gd name="adj2" fmla="val 49128"/>
            </a:avLst>
          </a:prstGeom>
          <a:noFill/>
          <a:ln w="28575">
            <a:solidFill>
              <a:srgbClr val="28D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lipse 2"/>
          <p:cNvSpPr/>
          <p:nvPr/>
        </p:nvSpPr>
        <p:spPr>
          <a:xfrm>
            <a:off x="4426722" y="5059114"/>
            <a:ext cx="2871387" cy="1230594"/>
          </a:xfrm>
          <a:prstGeom prst="ellipse">
            <a:avLst/>
          </a:prstGeom>
          <a:noFill/>
          <a:ln w="1905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AB98DCC1-8EBF-46A7-966E-5B4B8CF693B5}"/>
              </a:ext>
            </a:extLst>
          </p:cNvPr>
          <p:cNvSpPr/>
          <p:nvPr/>
        </p:nvSpPr>
        <p:spPr>
          <a:xfrm>
            <a:off x="4777100" y="5443579"/>
            <a:ext cx="2170632"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900" b="1" i="0" u="none" strike="noStrike" kern="1200" cap="none" spc="0" normalizeH="0" baseline="0" noProof="0" dirty="0" err="1">
                <a:ln>
                  <a:noFill/>
                </a:ln>
                <a:solidFill>
                  <a:prstClr val="black"/>
                </a:solidFill>
                <a:effectLst/>
                <a:uLnTx/>
                <a:uFillTx/>
                <a:latin typeface="Calibri" panose="020F0502020204030204"/>
                <a:ea typeface="+mn-ea"/>
                <a:cs typeface="+mn-cs"/>
              </a:rPr>
              <a:t>Disclosures</a:t>
            </a:r>
            <a:endPar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Elipse 17"/>
          <p:cNvSpPr/>
          <p:nvPr/>
        </p:nvSpPr>
        <p:spPr>
          <a:xfrm>
            <a:off x="4426723" y="1400784"/>
            <a:ext cx="2871387" cy="1230594"/>
          </a:xfrm>
          <a:prstGeom prst="ellipse">
            <a:avLst/>
          </a:prstGeom>
          <a:noFill/>
          <a:ln w="1905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ángulo 19">
            <a:extLst>
              <a:ext uri="{FF2B5EF4-FFF2-40B4-BE49-F238E27FC236}">
                <a16:creationId xmlns:a16="http://schemas.microsoft.com/office/drawing/2014/main" id="{AB98DCC1-8EBF-46A7-966E-5B4B8CF693B5}"/>
              </a:ext>
            </a:extLst>
          </p:cNvPr>
          <p:cNvSpPr/>
          <p:nvPr/>
        </p:nvSpPr>
        <p:spPr>
          <a:xfrm>
            <a:off x="4752534" y="1477542"/>
            <a:ext cx="217063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900" b="1" i="0" u="none" strike="noStrike" kern="1200" cap="none" spc="0" normalizeH="0" baseline="0" noProof="0" dirty="0" err="1">
                <a:ln>
                  <a:noFill/>
                </a:ln>
                <a:solidFill>
                  <a:prstClr val="black"/>
                </a:solidFill>
                <a:effectLst/>
                <a:uLnTx/>
                <a:uFillTx/>
                <a:latin typeface="Calibri" panose="020F0502020204030204"/>
                <a:ea typeface="+mn-ea"/>
                <a:cs typeface="+mn-cs"/>
              </a:rPr>
              <a:t>Assurance</a:t>
            </a:r>
            <a:endPar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lecha: hacia abajo 3">
            <a:extLst>
              <a:ext uri="{FF2B5EF4-FFF2-40B4-BE49-F238E27FC236}">
                <a16:creationId xmlns:a16="http://schemas.microsoft.com/office/drawing/2014/main" id="{4BDC47E1-33B0-48A6-B671-022ED3312894}"/>
              </a:ext>
            </a:extLst>
          </p:cNvPr>
          <p:cNvSpPr/>
          <p:nvPr/>
        </p:nvSpPr>
        <p:spPr>
          <a:xfrm rot="10800000">
            <a:off x="5693634" y="4674649"/>
            <a:ext cx="399516" cy="384464"/>
          </a:xfrm>
          <a:prstGeom prst="downArrow">
            <a:avLst>
              <a:gd name="adj1" fmla="val 34380"/>
              <a:gd name="adj2" fmla="val 44682"/>
            </a:avLst>
          </a:prstGeom>
          <a:noFill/>
          <a:ln w="28575">
            <a:solidFill>
              <a:srgbClr val="28D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echa: hacia abajo 3">
            <a:extLst>
              <a:ext uri="{FF2B5EF4-FFF2-40B4-BE49-F238E27FC236}">
                <a16:creationId xmlns:a16="http://schemas.microsoft.com/office/drawing/2014/main" id="{4BDC47E1-33B0-48A6-B671-022ED3312894}"/>
              </a:ext>
            </a:extLst>
          </p:cNvPr>
          <p:cNvSpPr/>
          <p:nvPr/>
        </p:nvSpPr>
        <p:spPr>
          <a:xfrm>
            <a:off x="5692569" y="2624393"/>
            <a:ext cx="399516" cy="384464"/>
          </a:xfrm>
          <a:prstGeom prst="downArrow">
            <a:avLst>
              <a:gd name="adj1" fmla="val 34380"/>
              <a:gd name="adj2" fmla="val 44682"/>
            </a:avLst>
          </a:prstGeom>
          <a:noFill/>
          <a:ln w="28575">
            <a:solidFill>
              <a:srgbClr val="28D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Conector angular 4"/>
          <p:cNvCxnSpPr>
            <a:cxnSpLocks/>
            <a:stCxn id="15" idx="2"/>
            <a:endCxn id="3" idx="6"/>
          </p:cNvCxnSpPr>
          <p:nvPr/>
        </p:nvCxnSpPr>
        <p:spPr>
          <a:xfrm rot="5400000">
            <a:off x="7615990" y="3892485"/>
            <a:ext cx="1464045" cy="2099806"/>
          </a:xfrm>
          <a:prstGeom prst="bentConnector2">
            <a:avLst/>
          </a:prstGeom>
          <a:ln w="38100">
            <a:solidFill>
              <a:srgbClr val="28D69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a:stCxn id="2" idx="2"/>
            <a:endCxn id="3" idx="2"/>
          </p:cNvCxnSpPr>
          <p:nvPr/>
        </p:nvCxnSpPr>
        <p:spPr>
          <a:xfrm rot="16200000" flipH="1">
            <a:off x="2712234" y="3959923"/>
            <a:ext cx="1464044" cy="1964931"/>
          </a:xfrm>
          <a:prstGeom prst="bentConnector2">
            <a:avLst/>
          </a:prstGeom>
          <a:ln w="38100">
            <a:solidFill>
              <a:srgbClr val="28D69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2" idx="0"/>
            <a:endCxn id="18" idx="2"/>
          </p:cNvCxnSpPr>
          <p:nvPr/>
        </p:nvCxnSpPr>
        <p:spPr>
          <a:xfrm rot="5400000" flipH="1" flipV="1">
            <a:off x="2794408" y="1683465"/>
            <a:ext cx="1299699" cy="1964932"/>
          </a:xfrm>
          <a:prstGeom prst="bentConnector2">
            <a:avLst/>
          </a:prstGeom>
          <a:ln w="38100">
            <a:solidFill>
              <a:srgbClr val="28D69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cxnSpLocks/>
            <a:stCxn id="15" idx="0"/>
            <a:endCxn id="18" idx="6"/>
          </p:cNvCxnSpPr>
          <p:nvPr/>
        </p:nvCxnSpPr>
        <p:spPr>
          <a:xfrm rot="16200000" flipV="1">
            <a:off x="7677371" y="1636820"/>
            <a:ext cx="1341284" cy="2099805"/>
          </a:xfrm>
          <a:prstGeom prst="bentConnector2">
            <a:avLst/>
          </a:prstGeom>
          <a:ln w="38100">
            <a:solidFill>
              <a:srgbClr val="28D69C"/>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027261-6346-864E-A71F-84722319D89C}"/>
              </a:ext>
            </a:extLst>
          </p:cNvPr>
          <p:cNvSpPr txBox="1"/>
          <p:nvPr/>
        </p:nvSpPr>
        <p:spPr>
          <a:xfrm>
            <a:off x="9856520" y="123325"/>
            <a:ext cx="3063834" cy="1354217"/>
          </a:xfrm>
          <a:prstGeom prst="rect">
            <a:avLst/>
          </a:prstGeom>
          <a:noFill/>
        </p:spPr>
        <p:txBody>
          <a:bodyPr wrap="square" rtlCol="0">
            <a:spAutoFit/>
          </a:bodyPr>
          <a:lstStyle/>
          <a:p>
            <a:r>
              <a:rPr lang="en-SK" sz="1600" dirty="0">
                <a:solidFill>
                  <a:schemeClr val="bg1">
                    <a:lumMod val="65000"/>
                  </a:schemeClr>
                </a:solidFill>
              </a:rPr>
              <a:t>Introduction</a:t>
            </a:r>
          </a:p>
          <a:p>
            <a:r>
              <a:rPr lang="en-SK" sz="1600" dirty="0"/>
              <a:t>CDR scope and definition </a:t>
            </a:r>
          </a:p>
          <a:p>
            <a:r>
              <a:rPr lang="en-SK" sz="1600" dirty="0">
                <a:solidFill>
                  <a:schemeClr val="bg1">
                    <a:lumMod val="65000"/>
                  </a:schemeClr>
                </a:solidFill>
              </a:rPr>
              <a:t>Our previous research </a:t>
            </a:r>
          </a:p>
          <a:p>
            <a:r>
              <a:rPr lang="en-SK" sz="1600" dirty="0">
                <a:solidFill>
                  <a:schemeClr val="bg1">
                    <a:lumMod val="65000"/>
                  </a:schemeClr>
                </a:solidFill>
              </a:rPr>
              <a:t>CDR reporting framework</a:t>
            </a:r>
          </a:p>
          <a:p>
            <a:endParaRPr lang="en-SK" dirty="0"/>
          </a:p>
        </p:txBody>
      </p:sp>
    </p:spTree>
    <p:extLst>
      <p:ext uri="{BB962C8B-B14F-4D97-AF65-F5344CB8AC3E}">
        <p14:creationId xmlns:p14="http://schemas.microsoft.com/office/powerpoint/2010/main" val="9677346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TotalTime>
  <Words>1769</Words>
  <Application>Microsoft Macintosh PowerPoint</Application>
  <PresentationFormat>Widescreen</PresentationFormat>
  <Paragraphs>274</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Tema de Office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Perea</dc:creator>
  <cp:lastModifiedBy>Michaela Bednarova</cp:lastModifiedBy>
  <cp:revision>262</cp:revision>
  <dcterms:created xsi:type="dcterms:W3CDTF">2020-01-13T11:45:23Z</dcterms:created>
  <dcterms:modified xsi:type="dcterms:W3CDTF">2023-04-26T15:01:33Z</dcterms:modified>
</cp:coreProperties>
</file>